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67.jpg" ContentType="image/jpg"/>
  <Override PartName="/ppt/media/image68.jpg" ContentType="image/jpg"/>
  <Override PartName="/ppt/media/image69.jpg" ContentType="image/jpg"/>
  <Override PartName="/ppt/media/image70.jpg" ContentType="image/jpg"/>
  <Override PartName="/ppt/media/image72.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45" r:id="rId2"/>
    <p:sldId id="341" r:id="rId3"/>
    <p:sldId id="346" r:id="rId4"/>
    <p:sldId id="256" r:id="rId5"/>
    <p:sldId id="339" r:id="rId6"/>
    <p:sldId id="257" r:id="rId7"/>
    <p:sldId id="258" r:id="rId8"/>
    <p:sldId id="259" r:id="rId9"/>
    <p:sldId id="260" r:id="rId10"/>
    <p:sldId id="262" r:id="rId11"/>
    <p:sldId id="263" r:id="rId12"/>
    <p:sldId id="342" r:id="rId13"/>
    <p:sldId id="343" r:id="rId14"/>
    <p:sldId id="267" r:id="rId15"/>
    <p:sldId id="344" r:id="rId16"/>
    <p:sldId id="266" r:id="rId17"/>
    <p:sldId id="308" r:id="rId18"/>
    <p:sldId id="309" r:id="rId19"/>
    <p:sldId id="333" r:id="rId20"/>
    <p:sldId id="334" r:id="rId21"/>
    <p:sldId id="373" r:id="rId22"/>
    <p:sldId id="374" r:id="rId23"/>
    <p:sldId id="335" r:id="rId24"/>
    <p:sldId id="336" r:id="rId25"/>
    <p:sldId id="347" r:id="rId26"/>
    <p:sldId id="356" r:id="rId27"/>
    <p:sldId id="277" r:id="rId28"/>
    <p:sldId id="357" r:id="rId29"/>
    <p:sldId id="279" r:id="rId30"/>
    <p:sldId id="348" r:id="rId31"/>
    <p:sldId id="349" r:id="rId32"/>
    <p:sldId id="350" r:id="rId33"/>
    <p:sldId id="351" r:id="rId34"/>
    <p:sldId id="352" r:id="rId35"/>
    <p:sldId id="353" r:id="rId36"/>
    <p:sldId id="264" r:id="rId37"/>
    <p:sldId id="265" r:id="rId38"/>
    <p:sldId id="354" r:id="rId39"/>
    <p:sldId id="274" r:id="rId40"/>
    <p:sldId id="355" r:id="rId41"/>
    <p:sldId id="273" r:id="rId42"/>
    <p:sldId id="280" r:id="rId43"/>
    <p:sldId id="275" r:id="rId44"/>
    <p:sldId id="268" r:id="rId45"/>
    <p:sldId id="269" r:id="rId46"/>
    <p:sldId id="270" r:id="rId47"/>
    <p:sldId id="368" r:id="rId48"/>
    <p:sldId id="369" r:id="rId49"/>
    <p:sldId id="358" r:id="rId50"/>
    <p:sldId id="359" r:id="rId51"/>
    <p:sldId id="360" r:id="rId52"/>
    <p:sldId id="361" r:id="rId53"/>
    <p:sldId id="362" r:id="rId54"/>
    <p:sldId id="363" r:id="rId55"/>
    <p:sldId id="364" r:id="rId56"/>
    <p:sldId id="365" r:id="rId57"/>
    <p:sldId id="366" r:id="rId58"/>
    <p:sldId id="367" r:id="rId59"/>
    <p:sldId id="271" r:id="rId60"/>
    <p:sldId id="272" r:id="rId61"/>
    <p:sldId id="378" r:id="rId62"/>
    <p:sldId id="376" r:id="rId63"/>
    <p:sldId id="377" r:id="rId64"/>
    <p:sldId id="370" r:id="rId65"/>
    <p:sldId id="371" r:id="rId66"/>
    <p:sldId id="372" r:id="rId67"/>
    <p:sldId id="375"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0A618-B78E-4A8D-9B35-7CFEBBA09122}" type="doc">
      <dgm:prSet loTypeId="urn:microsoft.com/office/officeart/2005/8/layout/hProcess9" loCatId="process" qsTypeId="urn:microsoft.com/office/officeart/2005/8/quickstyle/simple1" qsCatId="simple" csTypeId="urn:microsoft.com/office/officeart/2005/8/colors/accent2_2" csCatId="accent2" phldr="1"/>
      <dgm:spPr/>
    </dgm:pt>
    <dgm:pt modelId="{7582CB0C-F377-4F1A-A155-7C913E01CA7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Uncertainty Quantification</a:t>
          </a:r>
          <a:endParaRPr lang="en-GB" sz="1800" dirty="0">
            <a:latin typeface="Verdana" panose="020B0604030504040204" pitchFamily="34" charset="0"/>
            <a:ea typeface="Verdana" panose="020B0604030504040204" pitchFamily="34" charset="0"/>
          </a:endParaRPr>
        </a:p>
      </dgm:t>
    </dgm:pt>
    <dgm:pt modelId="{8D336030-0DB3-4A02-828F-D0ACE93D6EE0}" type="parTrans" cxnId="{F9C58CD1-8FE8-4C0B-8298-63599D277B6E}">
      <dgm:prSet/>
      <dgm:spPr/>
      <dgm:t>
        <a:bodyPr/>
        <a:lstStyle/>
        <a:p>
          <a:endParaRPr lang="en-GB"/>
        </a:p>
      </dgm:t>
    </dgm:pt>
    <dgm:pt modelId="{2D73ECE3-AFBE-4292-85C9-3F1087DB0338}" type="sibTrans" cxnId="{F9C58CD1-8FE8-4C0B-8298-63599D277B6E}">
      <dgm:prSet/>
      <dgm:spPr/>
      <dgm:t>
        <a:bodyPr/>
        <a:lstStyle/>
        <a:p>
          <a:endParaRPr lang="en-GB"/>
        </a:p>
      </dgm:t>
    </dgm:pt>
    <dgm:pt modelId="{9E110064-9D21-4D82-A371-C4E978DECEE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Conformal Prediction</a:t>
          </a:r>
          <a:endParaRPr lang="en-GB" sz="1800" dirty="0">
            <a:latin typeface="Verdana" panose="020B0604030504040204" pitchFamily="34" charset="0"/>
            <a:ea typeface="Verdana" panose="020B0604030504040204" pitchFamily="34" charset="0"/>
          </a:endParaRPr>
        </a:p>
      </dgm:t>
    </dgm:pt>
    <dgm:pt modelId="{5DBFEEEB-05C7-4EE3-B17E-0EB0FF6A8B2D}" type="parTrans" cxnId="{C7F6D5FB-88EC-4F6E-B9AD-3C9689E6CF8B}">
      <dgm:prSet/>
      <dgm:spPr/>
      <dgm:t>
        <a:bodyPr/>
        <a:lstStyle/>
        <a:p>
          <a:endParaRPr lang="en-GB"/>
        </a:p>
      </dgm:t>
    </dgm:pt>
    <dgm:pt modelId="{F6B7E871-90E2-47D4-A52D-AE86E419B61A}" type="sibTrans" cxnId="{C7F6D5FB-88EC-4F6E-B9AD-3C9689E6CF8B}">
      <dgm:prSet/>
      <dgm:spPr/>
      <dgm:t>
        <a:bodyPr/>
        <a:lstStyle/>
        <a:p>
          <a:endParaRPr lang="en-GB"/>
        </a:p>
      </dgm:t>
    </dgm:pt>
    <dgm:pt modelId="{4A86C454-56CA-4D90-9968-26D3BE603675}">
      <dgm:prSet phldrT="[Testo]" custT="1"/>
      <dgm:spPr>
        <a:solidFill>
          <a:schemeClr val="bg2">
            <a:lumMod val="50000"/>
          </a:schemeClr>
        </a:solidFill>
        <a:ln>
          <a:solidFill>
            <a:schemeClr val="tx2">
              <a:lumMod val="25000"/>
              <a:lumOff val="75000"/>
            </a:schemeClr>
          </a:solidFill>
        </a:ln>
      </dgm:spPr>
      <dgm:t>
        <a:bodyPr/>
        <a:lstStyle/>
        <a:p>
          <a:r>
            <a:rPr lang="it-IT" sz="1800">
              <a:latin typeface="Verdana" panose="020B0604030504040204" pitchFamily="34" charset="0"/>
              <a:ea typeface="Verdana" panose="020B0604030504040204" pitchFamily="34" charset="0"/>
            </a:rPr>
            <a:t>Certainty Quantification</a:t>
          </a:r>
          <a:endParaRPr lang="en-GB" sz="1800" dirty="0">
            <a:latin typeface="Verdana" panose="020B0604030504040204" pitchFamily="34" charset="0"/>
            <a:ea typeface="Verdana" panose="020B0604030504040204" pitchFamily="34" charset="0"/>
          </a:endParaRPr>
        </a:p>
      </dgm:t>
    </dgm:pt>
    <dgm:pt modelId="{B6566D7F-BBDF-467E-A201-2DC97EA7C53A}" type="parTrans" cxnId="{94201A4F-F535-4EF2-A2B5-89A020E26D05}">
      <dgm:prSet/>
      <dgm:spPr/>
      <dgm:t>
        <a:bodyPr/>
        <a:lstStyle/>
        <a:p>
          <a:endParaRPr lang="en-GB"/>
        </a:p>
      </dgm:t>
    </dgm:pt>
    <dgm:pt modelId="{2CA7B05B-991A-43EA-B16F-3F8DB8E6BCD8}" type="sibTrans" cxnId="{94201A4F-F535-4EF2-A2B5-89A020E26D05}">
      <dgm:prSet/>
      <dgm:spPr/>
      <dgm:t>
        <a:bodyPr/>
        <a:lstStyle/>
        <a:p>
          <a:endParaRPr lang="en-GB"/>
        </a:p>
      </dgm:t>
    </dgm:pt>
    <dgm:pt modelId="{FF2C26FF-9979-4FB0-A0D8-187CF5CC268A}" type="pres">
      <dgm:prSet presAssocID="{B2B0A618-B78E-4A8D-9B35-7CFEBBA09122}" presName="CompostProcess" presStyleCnt="0">
        <dgm:presLayoutVars>
          <dgm:dir/>
          <dgm:resizeHandles val="exact"/>
        </dgm:presLayoutVars>
      </dgm:prSet>
      <dgm:spPr/>
    </dgm:pt>
    <dgm:pt modelId="{21C21D29-F5EA-4EF1-A397-2D6FCE1A052E}" type="pres">
      <dgm:prSet presAssocID="{B2B0A618-B78E-4A8D-9B35-7CFEBBA09122}" presName="arrow" presStyleLbl="bgShp" presStyleIdx="0" presStyleCnt="1" custLinFactNeighborX="0"/>
      <dgm:spPr>
        <a:solidFill>
          <a:schemeClr val="tx2">
            <a:lumMod val="50000"/>
            <a:lumOff val="50000"/>
          </a:schemeClr>
        </a:solidFill>
      </dgm:spPr>
    </dgm:pt>
    <dgm:pt modelId="{96AD824B-C346-409A-8D8D-E43E9C1C4ACF}" type="pres">
      <dgm:prSet presAssocID="{B2B0A618-B78E-4A8D-9B35-7CFEBBA09122}" presName="linearProcess" presStyleCnt="0"/>
      <dgm:spPr/>
    </dgm:pt>
    <dgm:pt modelId="{B02CAA17-08BA-435E-B882-E28451FE5BB0}" type="pres">
      <dgm:prSet presAssocID="{7582CB0C-F377-4F1A-A155-7C913E01CA73}" presName="textNode" presStyleLbl="node1" presStyleIdx="0" presStyleCnt="3">
        <dgm:presLayoutVars>
          <dgm:bulletEnabled val="1"/>
        </dgm:presLayoutVars>
      </dgm:prSet>
      <dgm:spPr/>
    </dgm:pt>
    <dgm:pt modelId="{8003D0B4-502C-4D5F-89F1-F4D8AD585F6A}" type="pres">
      <dgm:prSet presAssocID="{2D73ECE3-AFBE-4292-85C9-3F1087DB0338}" presName="sibTrans" presStyleCnt="0"/>
      <dgm:spPr/>
    </dgm:pt>
    <dgm:pt modelId="{3F347F38-D262-47DE-9489-C860847F8D41}" type="pres">
      <dgm:prSet presAssocID="{9E110064-9D21-4D82-A371-C4E978DECEE3}" presName="textNode" presStyleLbl="node1" presStyleIdx="1" presStyleCnt="3">
        <dgm:presLayoutVars>
          <dgm:bulletEnabled val="1"/>
        </dgm:presLayoutVars>
      </dgm:prSet>
      <dgm:spPr/>
    </dgm:pt>
    <dgm:pt modelId="{6B6F5C19-6645-4F85-8860-A51828216A11}" type="pres">
      <dgm:prSet presAssocID="{F6B7E871-90E2-47D4-A52D-AE86E419B61A}" presName="sibTrans" presStyleCnt="0"/>
      <dgm:spPr/>
    </dgm:pt>
    <dgm:pt modelId="{78FAEC36-0FAD-4AC9-A5E6-7FD85FB31B8F}" type="pres">
      <dgm:prSet presAssocID="{4A86C454-56CA-4D90-9968-26D3BE603675}" presName="textNode" presStyleLbl="node1" presStyleIdx="2" presStyleCnt="3">
        <dgm:presLayoutVars>
          <dgm:bulletEnabled val="1"/>
        </dgm:presLayoutVars>
      </dgm:prSet>
      <dgm:spPr/>
    </dgm:pt>
  </dgm:ptLst>
  <dgm:cxnLst>
    <dgm:cxn modelId="{09313D39-5F6E-4878-BB3D-3FA8FE842326}" type="presOf" srcId="{4A86C454-56CA-4D90-9968-26D3BE603675}" destId="{78FAEC36-0FAD-4AC9-A5E6-7FD85FB31B8F}" srcOrd="0" destOrd="0" presId="urn:microsoft.com/office/officeart/2005/8/layout/hProcess9"/>
    <dgm:cxn modelId="{94201A4F-F535-4EF2-A2B5-89A020E26D05}" srcId="{B2B0A618-B78E-4A8D-9B35-7CFEBBA09122}" destId="{4A86C454-56CA-4D90-9968-26D3BE603675}" srcOrd="2" destOrd="0" parTransId="{B6566D7F-BBDF-467E-A201-2DC97EA7C53A}" sibTransId="{2CA7B05B-991A-43EA-B16F-3F8DB8E6BCD8}"/>
    <dgm:cxn modelId="{C6C6CB5A-A15F-4B15-B030-5B8C002DCF74}" type="presOf" srcId="{7582CB0C-F377-4F1A-A155-7C913E01CA73}" destId="{B02CAA17-08BA-435E-B882-E28451FE5BB0}" srcOrd="0" destOrd="0" presId="urn:microsoft.com/office/officeart/2005/8/layout/hProcess9"/>
    <dgm:cxn modelId="{B49EA6B0-3D8E-4125-ABB0-CC11D697B26F}" type="presOf" srcId="{B2B0A618-B78E-4A8D-9B35-7CFEBBA09122}" destId="{FF2C26FF-9979-4FB0-A0D8-187CF5CC268A}" srcOrd="0" destOrd="0" presId="urn:microsoft.com/office/officeart/2005/8/layout/hProcess9"/>
    <dgm:cxn modelId="{F9C58CD1-8FE8-4C0B-8298-63599D277B6E}" srcId="{B2B0A618-B78E-4A8D-9B35-7CFEBBA09122}" destId="{7582CB0C-F377-4F1A-A155-7C913E01CA73}" srcOrd="0" destOrd="0" parTransId="{8D336030-0DB3-4A02-828F-D0ACE93D6EE0}" sibTransId="{2D73ECE3-AFBE-4292-85C9-3F1087DB0338}"/>
    <dgm:cxn modelId="{64C0D0D8-2B82-4799-A28E-971523D5DB9A}" type="presOf" srcId="{9E110064-9D21-4D82-A371-C4E978DECEE3}" destId="{3F347F38-D262-47DE-9489-C860847F8D41}" srcOrd="0" destOrd="0" presId="urn:microsoft.com/office/officeart/2005/8/layout/hProcess9"/>
    <dgm:cxn modelId="{C7F6D5FB-88EC-4F6E-B9AD-3C9689E6CF8B}" srcId="{B2B0A618-B78E-4A8D-9B35-7CFEBBA09122}" destId="{9E110064-9D21-4D82-A371-C4E978DECEE3}" srcOrd="1" destOrd="0" parTransId="{5DBFEEEB-05C7-4EE3-B17E-0EB0FF6A8B2D}" sibTransId="{F6B7E871-90E2-47D4-A52D-AE86E419B61A}"/>
    <dgm:cxn modelId="{D2E7268F-10BC-41CC-8068-BADD98815D01}" type="presParOf" srcId="{FF2C26FF-9979-4FB0-A0D8-187CF5CC268A}" destId="{21C21D29-F5EA-4EF1-A397-2D6FCE1A052E}" srcOrd="0" destOrd="0" presId="urn:microsoft.com/office/officeart/2005/8/layout/hProcess9"/>
    <dgm:cxn modelId="{C49484CE-EBF7-483E-AE56-0E23190AAD12}" type="presParOf" srcId="{FF2C26FF-9979-4FB0-A0D8-187CF5CC268A}" destId="{96AD824B-C346-409A-8D8D-E43E9C1C4ACF}" srcOrd="1" destOrd="0" presId="urn:microsoft.com/office/officeart/2005/8/layout/hProcess9"/>
    <dgm:cxn modelId="{DBB83083-5061-4C69-9EDC-1E5AC614A79B}" type="presParOf" srcId="{96AD824B-C346-409A-8D8D-E43E9C1C4ACF}" destId="{B02CAA17-08BA-435E-B882-E28451FE5BB0}" srcOrd="0" destOrd="0" presId="urn:microsoft.com/office/officeart/2005/8/layout/hProcess9"/>
    <dgm:cxn modelId="{7100D489-791D-492C-B38C-9F2874E62A4B}" type="presParOf" srcId="{96AD824B-C346-409A-8D8D-E43E9C1C4ACF}" destId="{8003D0B4-502C-4D5F-89F1-F4D8AD585F6A}" srcOrd="1" destOrd="0" presId="urn:microsoft.com/office/officeart/2005/8/layout/hProcess9"/>
    <dgm:cxn modelId="{9017F5CF-A5E9-4A86-AED5-D7E81173133B}" type="presParOf" srcId="{96AD824B-C346-409A-8D8D-E43E9C1C4ACF}" destId="{3F347F38-D262-47DE-9489-C860847F8D41}" srcOrd="2" destOrd="0" presId="urn:microsoft.com/office/officeart/2005/8/layout/hProcess9"/>
    <dgm:cxn modelId="{508BF020-22BB-4543-A411-AD0A29436A1A}" type="presParOf" srcId="{96AD824B-C346-409A-8D8D-E43E9C1C4ACF}" destId="{6B6F5C19-6645-4F85-8860-A51828216A11}" srcOrd="3" destOrd="0" presId="urn:microsoft.com/office/officeart/2005/8/layout/hProcess9"/>
    <dgm:cxn modelId="{A97F7058-0826-4DBF-A9BB-7AC7582A0A4C}" type="presParOf" srcId="{96AD824B-C346-409A-8D8D-E43E9C1C4ACF}" destId="{78FAEC36-0FAD-4AC9-A5E6-7FD85FB31B8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3B66-52FC-48B1-90A8-66BE01A413F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it-IT"/>
        </a:p>
      </dgm:t>
    </dgm:pt>
    <dgm:pt modelId="{2F7CBC6F-A4D9-49F5-972F-C3898FBF4656}">
      <dgm:prSet phldrT="[Testo]"/>
      <dgm:spPr/>
      <dgm:t>
        <a:bodyPr/>
        <a:lstStyle/>
        <a:p>
          <a:pPr>
            <a:lnSpc>
              <a:spcPct val="100000"/>
            </a:lnSpc>
            <a:defRPr b="1"/>
          </a:pPr>
          <a:r>
            <a:rPr lang="it-IT">
              <a:latin typeface="Verdana" panose="020B0604030504040204" pitchFamily="34" charset="0"/>
              <a:ea typeface="Verdana" panose="020B0604030504040204" pitchFamily="34" charset="0"/>
            </a:rPr>
            <a:t>Validity</a:t>
          </a:r>
        </a:p>
      </dgm:t>
    </dgm:pt>
    <dgm:pt modelId="{0C833BB3-85D1-450F-AAED-B8873F86FEB5}" type="parTrans" cxnId="{73C356C9-C54C-44FE-9036-2290734A1EA7}">
      <dgm:prSet/>
      <dgm:spPr/>
      <dgm:t>
        <a:bodyPr/>
        <a:lstStyle/>
        <a:p>
          <a:endParaRPr lang="it-IT"/>
        </a:p>
      </dgm:t>
    </dgm:pt>
    <dgm:pt modelId="{8C2447CE-50DB-4D0D-ADF5-56BF9CDAACC6}" type="sibTrans" cxnId="{73C356C9-C54C-44FE-9036-2290734A1EA7}">
      <dgm:prSet/>
      <dgm:spPr/>
      <dgm:t>
        <a:bodyPr/>
        <a:lstStyle/>
        <a:p>
          <a:endParaRPr lang="it-IT"/>
        </a:p>
      </dgm:t>
    </dgm:pt>
    <dgm:pt modelId="{E7FD88C6-7931-4B90-8E35-84D55F590F6D}">
      <dgm:prSet phldrT="[Testo]"/>
      <dgm:spPr/>
      <dgm:t>
        <a:bodyPr/>
        <a:lstStyle/>
        <a:p>
          <a:pPr>
            <a:lnSpc>
              <a:spcPct val="100000"/>
            </a:lnSpc>
          </a:pPr>
          <a:r>
            <a:rPr lang="en-US">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a:latin typeface="Verdana" panose="020B0604030504040204" pitchFamily="34" charset="0"/>
            <a:ea typeface="Verdana" panose="020B0604030504040204" pitchFamily="34" charset="0"/>
          </a:endParaRPr>
        </a:p>
      </dgm:t>
    </dgm:pt>
    <dgm:pt modelId="{80A9BB90-7402-4F6C-A8E1-A82862F7DA58}" type="parTrans" cxnId="{3ED1AA88-D204-4CC2-ABE6-86CA7E681B2A}">
      <dgm:prSet/>
      <dgm:spPr/>
      <dgm:t>
        <a:bodyPr/>
        <a:lstStyle/>
        <a:p>
          <a:endParaRPr lang="it-IT"/>
        </a:p>
      </dgm:t>
    </dgm:pt>
    <dgm:pt modelId="{E1B77095-FB21-4777-9AD3-78EDD9DB1D31}" type="sibTrans" cxnId="{3ED1AA88-D204-4CC2-ABE6-86CA7E681B2A}">
      <dgm:prSet/>
      <dgm:spPr/>
      <dgm:t>
        <a:bodyPr/>
        <a:lstStyle/>
        <a:p>
          <a:endParaRPr lang="it-IT"/>
        </a:p>
      </dgm:t>
    </dgm:pt>
    <dgm:pt modelId="{66D85BD2-DC3E-4BD9-B256-A4BCECD196D1}">
      <dgm:prSet phldrT="[Testo]"/>
      <dgm:spPr/>
      <dgm:t>
        <a:bodyPr/>
        <a:lstStyle/>
        <a:p>
          <a:pPr>
            <a:lnSpc>
              <a:spcPct val="100000"/>
            </a:lnSpc>
            <a:defRPr b="1"/>
          </a:pPr>
          <a:r>
            <a:rPr lang="it-IT">
              <a:latin typeface="Verdana" panose="020B0604030504040204" pitchFamily="34" charset="0"/>
              <a:ea typeface="Verdana" panose="020B0604030504040204" pitchFamily="34" charset="0"/>
            </a:rPr>
            <a:t>Efficiency</a:t>
          </a:r>
        </a:p>
      </dgm:t>
    </dgm:pt>
    <dgm:pt modelId="{3897A6C1-19AA-46E8-B336-1282ADA980C5}" type="parTrans" cxnId="{F13AD260-171D-4DCE-BF60-4219DA442CC2}">
      <dgm:prSet/>
      <dgm:spPr/>
      <dgm:t>
        <a:bodyPr/>
        <a:lstStyle/>
        <a:p>
          <a:endParaRPr lang="it-IT"/>
        </a:p>
      </dgm:t>
    </dgm:pt>
    <dgm:pt modelId="{357AF238-3ADF-4AA7-BCC4-CC74BBF39D32}" type="sibTrans" cxnId="{F13AD260-171D-4DCE-BF60-4219DA442CC2}">
      <dgm:prSet/>
      <dgm:spPr/>
      <dgm:t>
        <a:bodyPr/>
        <a:lstStyle/>
        <a:p>
          <a:endParaRPr lang="it-IT"/>
        </a:p>
      </dgm:t>
    </dgm:pt>
    <dgm:pt modelId="{4ED89165-1EF0-49EF-87F0-FEF08AF7BFDF}">
      <dgm:prSet phldrT="[Testo]"/>
      <dgm:spPr/>
      <dgm:t>
        <a:bodyPr/>
        <a:lstStyle/>
        <a:p>
          <a:pPr>
            <a:lnSpc>
              <a:spcPct val="100000"/>
            </a:lnSpc>
            <a:defRPr b="1"/>
          </a:pPr>
          <a:r>
            <a:rPr lang="it-IT" b="1" i="0">
              <a:latin typeface="Verdana" panose="020B0604030504040204" pitchFamily="34" charset="0"/>
              <a:ea typeface="Verdana" panose="020B0604030504040204" pitchFamily="34" charset="0"/>
            </a:rPr>
            <a:t>Exchangeability</a:t>
          </a:r>
          <a:endParaRPr lang="it-IT">
            <a:latin typeface="Verdana" panose="020B0604030504040204" pitchFamily="34" charset="0"/>
            <a:ea typeface="Verdana" panose="020B0604030504040204" pitchFamily="34" charset="0"/>
          </a:endParaRPr>
        </a:p>
      </dgm:t>
    </dgm:pt>
    <dgm:pt modelId="{47C8E57F-4249-4A1E-A901-25C49B0BD638}" type="parTrans" cxnId="{F4FCB04D-6429-409D-A7FB-425930594F35}">
      <dgm:prSet/>
      <dgm:spPr/>
      <dgm:t>
        <a:bodyPr/>
        <a:lstStyle/>
        <a:p>
          <a:endParaRPr lang="it-IT"/>
        </a:p>
      </dgm:t>
    </dgm:pt>
    <dgm:pt modelId="{4B60B78E-CC82-4E0E-A8E8-E4A2EF9C3B0C}" type="sibTrans" cxnId="{F4FCB04D-6429-409D-A7FB-425930594F35}">
      <dgm:prSet/>
      <dgm:spPr/>
      <dgm:t>
        <a:bodyPr/>
        <a:lstStyle/>
        <a:p>
          <a:endParaRPr lang="it-IT"/>
        </a:p>
      </dgm:t>
    </dgm:pt>
    <dgm:pt modelId="{53ACB0E5-3B2F-481D-81CC-D20FB967A62D}">
      <dgm:prSet phldrT="[Testo]"/>
      <dgm:spPr/>
      <dgm:t>
        <a:bodyPr/>
        <a:lstStyle/>
        <a:p>
          <a:pPr>
            <a:lnSpc>
              <a:spcPct val="100000"/>
            </a:lnSpc>
          </a:pPr>
          <a:r>
            <a:rPr lang="en-GB"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dirty="0">
            <a:latin typeface="Verdana" panose="020B0604030504040204" pitchFamily="34" charset="0"/>
            <a:ea typeface="Verdana" panose="020B0604030504040204" pitchFamily="34" charset="0"/>
          </a:endParaRPr>
        </a:p>
      </dgm:t>
    </dgm:pt>
    <dgm:pt modelId="{C60860FE-B467-4ABC-9D99-C58E321A12C0}" type="parTrans" cxnId="{FC51A269-6424-4E22-871D-841F1D069A55}">
      <dgm:prSet/>
      <dgm:spPr/>
      <dgm:t>
        <a:bodyPr/>
        <a:lstStyle/>
        <a:p>
          <a:endParaRPr lang="it-IT"/>
        </a:p>
      </dgm:t>
    </dgm:pt>
    <dgm:pt modelId="{CD085BA7-13DA-4E19-B411-4F3EE92423E1}" type="sibTrans" cxnId="{FC51A269-6424-4E22-871D-841F1D069A55}">
      <dgm:prSet/>
      <dgm:spPr/>
      <dgm:t>
        <a:bodyPr/>
        <a:lstStyle/>
        <a:p>
          <a:endParaRPr lang="it-IT"/>
        </a:p>
      </dgm:t>
    </dgm:pt>
    <dgm:pt modelId="{A9253609-E0EC-4FBE-AADB-76E4A1160915}">
      <dgm:prSet phldrT="[Testo]"/>
      <dgm:spPr/>
      <dgm:t>
        <a:bodyPr/>
        <a:lstStyle/>
        <a:p>
          <a:pPr>
            <a:lnSpc>
              <a:spcPct val="100000"/>
            </a:lnSpc>
          </a:pPr>
          <a:r>
            <a:rPr lang="en-GB">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a:latin typeface="Verdana" panose="020B0604030504040204" pitchFamily="34" charset="0"/>
            <a:ea typeface="Verdana" panose="020B0604030504040204" pitchFamily="34" charset="0"/>
          </a:endParaRPr>
        </a:p>
      </dgm:t>
    </dgm:pt>
    <dgm:pt modelId="{610F1498-4E8E-40CA-A280-5838EC5DB8CC}" type="parTrans" cxnId="{A6B894DC-872E-43A4-A729-043F99B5272A}">
      <dgm:prSet/>
      <dgm:spPr/>
      <dgm:t>
        <a:bodyPr/>
        <a:lstStyle/>
        <a:p>
          <a:endParaRPr lang="it-IT"/>
        </a:p>
      </dgm:t>
    </dgm:pt>
    <dgm:pt modelId="{9EAC86A8-9E00-4D89-97CB-917CA0848173}" type="sibTrans" cxnId="{A6B894DC-872E-43A4-A729-043F99B5272A}">
      <dgm:prSet/>
      <dgm:spPr/>
      <dgm:t>
        <a:bodyPr/>
        <a:lstStyle/>
        <a:p>
          <a:endParaRPr lang="it-IT"/>
        </a:p>
      </dgm:t>
    </dgm:pt>
    <dgm:pt modelId="{208B53BC-946B-4446-A50B-4D2D17E59E63}" type="pres">
      <dgm:prSet presAssocID="{06273B66-52FC-48B1-90A8-66BE01A413F3}" presName="root" presStyleCnt="0">
        <dgm:presLayoutVars>
          <dgm:dir/>
          <dgm:resizeHandles val="exact"/>
        </dgm:presLayoutVars>
      </dgm:prSet>
      <dgm:spPr/>
    </dgm:pt>
    <dgm:pt modelId="{BD6FE787-AB6F-4A8F-9A8C-6454505FFF9B}" type="pres">
      <dgm:prSet presAssocID="{4ED89165-1EF0-49EF-87F0-FEF08AF7BFDF}" presName="compNode" presStyleCnt="0"/>
      <dgm:spPr/>
    </dgm:pt>
    <dgm:pt modelId="{7674085C-F60B-4775-AAAB-06957999DC37}" type="pres">
      <dgm:prSet presAssocID="{4ED89165-1EF0-49EF-87F0-FEF08AF7BF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e"/>
        </a:ext>
      </dgm:extLst>
    </dgm:pt>
    <dgm:pt modelId="{5A385940-153A-4579-AA21-4D9F26E4FA1B}" type="pres">
      <dgm:prSet presAssocID="{4ED89165-1EF0-49EF-87F0-FEF08AF7BFDF}" presName="iconSpace" presStyleCnt="0"/>
      <dgm:spPr/>
    </dgm:pt>
    <dgm:pt modelId="{164A79F1-89BD-4B1A-B025-BBEE5A0A468A}" type="pres">
      <dgm:prSet presAssocID="{4ED89165-1EF0-49EF-87F0-FEF08AF7BFDF}" presName="parTx" presStyleLbl="revTx" presStyleIdx="0" presStyleCnt="6">
        <dgm:presLayoutVars>
          <dgm:chMax val="0"/>
          <dgm:chPref val="0"/>
        </dgm:presLayoutVars>
      </dgm:prSet>
      <dgm:spPr/>
    </dgm:pt>
    <dgm:pt modelId="{ED5BE5DF-6634-4E5B-B36A-834F13776B87}" type="pres">
      <dgm:prSet presAssocID="{4ED89165-1EF0-49EF-87F0-FEF08AF7BFDF}" presName="txSpace" presStyleCnt="0"/>
      <dgm:spPr/>
    </dgm:pt>
    <dgm:pt modelId="{E5D8BE8C-C997-4017-8462-9BFA330BE95A}" type="pres">
      <dgm:prSet presAssocID="{4ED89165-1EF0-49EF-87F0-FEF08AF7BFDF}" presName="desTx" presStyleLbl="revTx" presStyleIdx="1" presStyleCnt="6">
        <dgm:presLayoutVars/>
      </dgm:prSet>
      <dgm:spPr/>
    </dgm:pt>
    <dgm:pt modelId="{A86289A3-4204-4949-B179-5EF9C9099F81}" type="pres">
      <dgm:prSet presAssocID="{4B60B78E-CC82-4E0E-A8E8-E4A2EF9C3B0C}" presName="sibTrans" presStyleCnt="0"/>
      <dgm:spPr/>
    </dgm:pt>
    <dgm:pt modelId="{47D0C511-0437-458F-AEBE-0917801ABAB0}" type="pres">
      <dgm:prSet presAssocID="{2F7CBC6F-A4D9-49F5-972F-C3898FBF4656}" presName="compNode" presStyleCnt="0"/>
      <dgm:spPr/>
    </dgm:pt>
    <dgm:pt modelId="{00A3CD97-3179-49EC-8194-D98A290B36E1}" type="pres">
      <dgm:prSet presAssocID="{2F7CBC6F-A4D9-49F5-972F-C3898FBF46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biettivo"/>
        </a:ext>
      </dgm:extLst>
    </dgm:pt>
    <dgm:pt modelId="{080D19D3-2B7D-449E-8C34-6BF565752635}" type="pres">
      <dgm:prSet presAssocID="{2F7CBC6F-A4D9-49F5-972F-C3898FBF4656}" presName="iconSpace" presStyleCnt="0"/>
      <dgm:spPr/>
    </dgm:pt>
    <dgm:pt modelId="{5D8AF754-BDF3-4F28-AF0F-D34841A7C4CF}" type="pres">
      <dgm:prSet presAssocID="{2F7CBC6F-A4D9-49F5-972F-C3898FBF4656}" presName="parTx" presStyleLbl="revTx" presStyleIdx="2" presStyleCnt="6">
        <dgm:presLayoutVars>
          <dgm:chMax val="0"/>
          <dgm:chPref val="0"/>
        </dgm:presLayoutVars>
      </dgm:prSet>
      <dgm:spPr/>
    </dgm:pt>
    <dgm:pt modelId="{9A909C3B-073D-454E-A1D2-7536D2E4AF81}" type="pres">
      <dgm:prSet presAssocID="{2F7CBC6F-A4D9-49F5-972F-C3898FBF4656}" presName="txSpace" presStyleCnt="0"/>
      <dgm:spPr/>
    </dgm:pt>
    <dgm:pt modelId="{8B42C0C5-45B8-4071-9BC1-D40978BF417F}" type="pres">
      <dgm:prSet presAssocID="{2F7CBC6F-A4D9-49F5-972F-C3898FBF4656}" presName="desTx" presStyleLbl="revTx" presStyleIdx="3" presStyleCnt="6">
        <dgm:presLayoutVars/>
      </dgm:prSet>
      <dgm:spPr/>
    </dgm:pt>
    <dgm:pt modelId="{05BE31D7-EA5E-4045-8686-7ED4E2A2AFFB}" type="pres">
      <dgm:prSet presAssocID="{8C2447CE-50DB-4D0D-ADF5-56BF9CDAACC6}" presName="sibTrans" presStyleCnt="0"/>
      <dgm:spPr/>
    </dgm:pt>
    <dgm:pt modelId="{DEED2C93-F54D-4046-8D3C-4F801E20BD58}" type="pres">
      <dgm:prSet presAssocID="{66D85BD2-DC3E-4BD9-B256-A4BCECD196D1}" presName="compNode" presStyleCnt="0"/>
      <dgm:spPr/>
    </dgm:pt>
    <dgm:pt modelId="{682C99CD-B5F7-40C4-8680-A766BB0119C7}" type="pres">
      <dgm:prSet presAssocID="{66D85BD2-DC3E-4BD9-B256-A4BCECD196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gno di spunta"/>
        </a:ext>
      </dgm:extLst>
    </dgm:pt>
    <dgm:pt modelId="{D1EB357D-6A09-44F3-9191-886E4C97259D}" type="pres">
      <dgm:prSet presAssocID="{66D85BD2-DC3E-4BD9-B256-A4BCECD196D1}" presName="iconSpace" presStyleCnt="0"/>
      <dgm:spPr/>
    </dgm:pt>
    <dgm:pt modelId="{3710167B-E0DD-4C91-97F5-8EF348A3F8A1}" type="pres">
      <dgm:prSet presAssocID="{66D85BD2-DC3E-4BD9-B256-A4BCECD196D1}" presName="parTx" presStyleLbl="revTx" presStyleIdx="4" presStyleCnt="6">
        <dgm:presLayoutVars>
          <dgm:chMax val="0"/>
          <dgm:chPref val="0"/>
        </dgm:presLayoutVars>
      </dgm:prSet>
      <dgm:spPr/>
    </dgm:pt>
    <dgm:pt modelId="{88259056-001A-4BEE-AD49-0D6454E1B6BA}" type="pres">
      <dgm:prSet presAssocID="{66D85BD2-DC3E-4BD9-B256-A4BCECD196D1}" presName="txSpace" presStyleCnt="0"/>
      <dgm:spPr/>
    </dgm:pt>
    <dgm:pt modelId="{0E7C01E4-1806-4DC3-9D85-C5C87EA075CD}" type="pres">
      <dgm:prSet presAssocID="{66D85BD2-DC3E-4BD9-B256-A4BCECD196D1}" presName="desTx" presStyleLbl="revTx" presStyleIdx="5" presStyleCnt="6">
        <dgm:presLayoutVars/>
      </dgm:prSet>
      <dgm:spPr/>
    </dgm:pt>
  </dgm:ptLst>
  <dgm:cxnLst>
    <dgm:cxn modelId="{A7410A2A-93F1-4EA0-9A80-F15DFB8290E4}" type="presOf" srcId="{E7FD88C6-7931-4B90-8E35-84D55F590F6D}" destId="{8B42C0C5-45B8-4071-9BC1-D40978BF417F}" srcOrd="0" destOrd="0" presId="urn:microsoft.com/office/officeart/2018/5/layout/CenteredIconLabelDescriptionList"/>
    <dgm:cxn modelId="{40673B2B-4E46-4778-8045-45F90491F084}" type="presOf" srcId="{A9253609-E0EC-4FBE-AADB-76E4A1160915}" destId="{0E7C01E4-1806-4DC3-9D85-C5C87EA075CD}" srcOrd="0" destOrd="0" presId="urn:microsoft.com/office/officeart/2018/5/layout/CenteredIconLabelDescriptionList"/>
    <dgm:cxn modelId="{F13AD260-171D-4DCE-BF60-4219DA442CC2}" srcId="{06273B66-52FC-48B1-90A8-66BE01A413F3}" destId="{66D85BD2-DC3E-4BD9-B256-A4BCECD196D1}" srcOrd="2" destOrd="0" parTransId="{3897A6C1-19AA-46E8-B336-1282ADA980C5}" sibTransId="{357AF238-3ADF-4AA7-BCC4-CC74BBF39D32}"/>
    <dgm:cxn modelId="{A5AAD964-DA78-46AC-A113-20F3C5A9A93B}" type="presOf" srcId="{06273B66-52FC-48B1-90A8-66BE01A413F3}" destId="{208B53BC-946B-4446-A50B-4D2D17E59E63}" srcOrd="0" destOrd="0" presId="urn:microsoft.com/office/officeart/2018/5/layout/CenteredIconLabelDescriptionList"/>
    <dgm:cxn modelId="{A37C2948-6C4A-4416-AD3D-C523DFE34D69}" type="presOf" srcId="{2F7CBC6F-A4D9-49F5-972F-C3898FBF4656}" destId="{5D8AF754-BDF3-4F28-AF0F-D34841A7C4CF}" srcOrd="0" destOrd="0" presId="urn:microsoft.com/office/officeart/2018/5/layout/CenteredIconLabelDescriptionList"/>
    <dgm:cxn modelId="{FC51A269-6424-4E22-871D-841F1D069A55}" srcId="{4ED89165-1EF0-49EF-87F0-FEF08AF7BFDF}" destId="{53ACB0E5-3B2F-481D-81CC-D20FB967A62D}" srcOrd="0" destOrd="0" parTransId="{C60860FE-B467-4ABC-9D99-C58E321A12C0}" sibTransId="{CD085BA7-13DA-4E19-B411-4F3EE92423E1}"/>
    <dgm:cxn modelId="{F4FCB04D-6429-409D-A7FB-425930594F35}" srcId="{06273B66-52FC-48B1-90A8-66BE01A413F3}" destId="{4ED89165-1EF0-49EF-87F0-FEF08AF7BFDF}" srcOrd="0" destOrd="0" parTransId="{47C8E57F-4249-4A1E-A901-25C49B0BD638}" sibTransId="{4B60B78E-CC82-4E0E-A8E8-E4A2EF9C3B0C}"/>
    <dgm:cxn modelId="{B024BD86-09A0-46FD-A275-A4CBEA15ED5D}" type="presOf" srcId="{4ED89165-1EF0-49EF-87F0-FEF08AF7BFDF}" destId="{164A79F1-89BD-4B1A-B025-BBEE5A0A468A}" srcOrd="0" destOrd="0" presId="urn:microsoft.com/office/officeart/2018/5/layout/CenteredIconLabelDescriptionList"/>
    <dgm:cxn modelId="{3ED1AA88-D204-4CC2-ABE6-86CA7E681B2A}" srcId="{2F7CBC6F-A4D9-49F5-972F-C3898FBF4656}" destId="{E7FD88C6-7931-4B90-8E35-84D55F590F6D}" srcOrd="0" destOrd="0" parTransId="{80A9BB90-7402-4F6C-A8E1-A82862F7DA58}" sibTransId="{E1B77095-FB21-4777-9AD3-78EDD9DB1D31}"/>
    <dgm:cxn modelId="{8689BAA9-65F4-47BD-B219-F92A136AF7F6}" type="presOf" srcId="{53ACB0E5-3B2F-481D-81CC-D20FB967A62D}" destId="{E5D8BE8C-C997-4017-8462-9BFA330BE95A}" srcOrd="0" destOrd="0" presId="urn:microsoft.com/office/officeart/2018/5/layout/CenteredIconLabelDescriptionList"/>
    <dgm:cxn modelId="{73C356C9-C54C-44FE-9036-2290734A1EA7}" srcId="{06273B66-52FC-48B1-90A8-66BE01A413F3}" destId="{2F7CBC6F-A4D9-49F5-972F-C3898FBF4656}" srcOrd="1" destOrd="0" parTransId="{0C833BB3-85D1-450F-AAED-B8873F86FEB5}" sibTransId="{8C2447CE-50DB-4D0D-ADF5-56BF9CDAACC6}"/>
    <dgm:cxn modelId="{A6B894DC-872E-43A4-A729-043F99B5272A}" srcId="{66D85BD2-DC3E-4BD9-B256-A4BCECD196D1}" destId="{A9253609-E0EC-4FBE-AADB-76E4A1160915}" srcOrd="0" destOrd="0" parTransId="{610F1498-4E8E-40CA-A280-5838EC5DB8CC}" sibTransId="{9EAC86A8-9E00-4D89-97CB-917CA0848173}"/>
    <dgm:cxn modelId="{8CF6BDEE-251E-42E9-A36A-D168B4F1651F}" type="presOf" srcId="{66D85BD2-DC3E-4BD9-B256-A4BCECD196D1}" destId="{3710167B-E0DD-4C91-97F5-8EF348A3F8A1}" srcOrd="0" destOrd="0" presId="urn:microsoft.com/office/officeart/2018/5/layout/CenteredIconLabelDescriptionList"/>
    <dgm:cxn modelId="{2B5F6408-838B-467F-BE3F-7BD91EA3AE06}" type="presParOf" srcId="{208B53BC-946B-4446-A50B-4D2D17E59E63}" destId="{BD6FE787-AB6F-4A8F-9A8C-6454505FFF9B}" srcOrd="0" destOrd="0" presId="urn:microsoft.com/office/officeart/2018/5/layout/CenteredIconLabelDescriptionList"/>
    <dgm:cxn modelId="{EB7EE6C4-F3CB-4287-8DCF-CC68EB0A4E74}" type="presParOf" srcId="{BD6FE787-AB6F-4A8F-9A8C-6454505FFF9B}" destId="{7674085C-F60B-4775-AAAB-06957999DC37}" srcOrd="0" destOrd="0" presId="urn:microsoft.com/office/officeart/2018/5/layout/CenteredIconLabelDescriptionList"/>
    <dgm:cxn modelId="{E34672BA-0C71-4A65-A894-2A8757AD190E}" type="presParOf" srcId="{BD6FE787-AB6F-4A8F-9A8C-6454505FFF9B}" destId="{5A385940-153A-4579-AA21-4D9F26E4FA1B}" srcOrd="1" destOrd="0" presId="urn:microsoft.com/office/officeart/2018/5/layout/CenteredIconLabelDescriptionList"/>
    <dgm:cxn modelId="{7BF8D8A2-A3BD-4EC5-8DE8-89DEC8624A0C}" type="presParOf" srcId="{BD6FE787-AB6F-4A8F-9A8C-6454505FFF9B}" destId="{164A79F1-89BD-4B1A-B025-BBEE5A0A468A}" srcOrd="2" destOrd="0" presId="urn:microsoft.com/office/officeart/2018/5/layout/CenteredIconLabelDescriptionList"/>
    <dgm:cxn modelId="{6D7544F1-EB0B-47A3-A17E-2DBB19E5D0AF}" type="presParOf" srcId="{BD6FE787-AB6F-4A8F-9A8C-6454505FFF9B}" destId="{ED5BE5DF-6634-4E5B-B36A-834F13776B87}" srcOrd="3" destOrd="0" presId="urn:microsoft.com/office/officeart/2018/5/layout/CenteredIconLabelDescriptionList"/>
    <dgm:cxn modelId="{37AA8591-504F-4BC0-9D29-A703F6885A0A}" type="presParOf" srcId="{BD6FE787-AB6F-4A8F-9A8C-6454505FFF9B}" destId="{E5D8BE8C-C997-4017-8462-9BFA330BE95A}" srcOrd="4" destOrd="0" presId="urn:microsoft.com/office/officeart/2018/5/layout/CenteredIconLabelDescriptionList"/>
    <dgm:cxn modelId="{818883B1-80CD-412C-A9D3-6E0734317D88}" type="presParOf" srcId="{208B53BC-946B-4446-A50B-4D2D17E59E63}" destId="{A86289A3-4204-4949-B179-5EF9C9099F81}" srcOrd="1" destOrd="0" presId="urn:microsoft.com/office/officeart/2018/5/layout/CenteredIconLabelDescriptionList"/>
    <dgm:cxn modelId="{6DD24035-48FF-484E-A050-A701221FEB9F}" type="presParOf" srcId="{208B53BC-946B-4446-A50B-4D2D17E59E63}" destId="{47D0C511-0437-458F-AEBE-0917801ABAB0}" srcOrd="2" destOrd="0" presId="urn:microsoft.com/office/officeart/2018/5/layout/CenteredIconLabelDescriptionList"/>
    <dgm:cxn modelId="{4FC48309-4057-44AA-A1BF-1298B4D31708}" type="presParOf" srcId="{47D0C511-0437-458F-AEBE-0917801ABAB0}" destId="{00A3CD97-3179-49EC-8194-D98A290B36E1}" srcOrd="0" destOrd="0" presId="urn:microsoft.com/office/officeart/2018/5/layout/CenteredIconLabelDescriptionList"/>
    <dgm:cxn modelId="{568DBAD7-B6FC-4F5F-8BFE-BE096A4BD4ED}" type="presParOf" srcId="{47D0C511-0437-458F-AEBE-0917801ABAB0}" destId="{080D19D3-2B7D-449E-8C34-6BF565752635}" srcOrd="1" destOrd="0" presId="urn:microsoft.com/office/officeart/2018/5/layout/CenteredIconLabelDescriptionList"/>
    <dgm:cxn modelId="{2F96345B-14B3-4573-BA6C-A2601BD5D59F}" type="presParOf" srcId="{47D0C511-0437-458F-AEBE-0917801ABAB0}" destId="{5D8AF754-BDF3-4F28-AF0F-D34841A7C4CF}" srcOrd="2" destOrd="0" presId="urn:microsoft.com/office/officeart/2018/5/layout/CenteredIconLabelDescriptionList"/>
    <dgm:cxn modelId="{CD4C0589-78A8-4C5C-8C11-F548039FF18D}" type="presParOf" srcId="{47D0C511-0437-458F-AEBE-0917801ABAB0}" destId="{9A909C3B-073D-454E-A1D2-7536D2E4AF81}" srcOrd="3" destOrd="0" presId="urn:microsoft.com/office/officeart/2018/5/layout/CenteredIconLabelDescriptionList"/>
    <dgm:cxn modelId="{63CA2E10-3B4F-45AB-ADDD-FEF872BA9B55}" type="presParOf" srcId="{47D0C511-0437-458F-AEBE-0917801ABAB0}" destId="{8B42C0C5-45B8-4071-9BC1-D40978BF417F}" srcOrd="4" destOrd="0" presId="urn:microsoft.com/office/officeart/2018/5/layout/CenteredIconLabelDescriptionList"/>
    <dgm:cxn modelId="{5BC53373-C91B-4925-BA50-0ED030F1A596}" type="presParOf" srcId="{208B53BC-946B-4446-A50B-4D2D17E59E63}" destId="{05BE31D7-EA5E-4045-8686-7ED4E2A2AFFB}" srcOrd="3" destOrd="0" presId="urn:microsoft.com/office/officeart/2018/5/layout/CenteredIconLabelDescriptionList"/>
    <dgm:cxn modelId="{F2E815C9-8AAD-4399-A8B3-AD460C6837A3}" type="presParOf" srcId="{208B53BC-946B-4446-A50B-4D2D17E59E63}" destId="{DEED2C93-F54D-4046-8D3C-4F801E20BD58}" srcOrd="4" destOrd="0" presId="urn:microsoft.com/office/officeart/2018/5/layout/CenteredIconLabelDescriptionList"/>
    <dgm:cxn modelId="{E5F7F728-563A-4BD5-83F5-58EDE944F077}" type="presParOf" srcId="{DEED2C93-F54D-4046-8D3C-4F801E20BD58}" destId="{682C99CD-B5F7-40C4-8680-A766BB0119C7}" srcOrd="0" destOrd="0" presId="urn:microsoft.com/office/officeart/2018/5/layout/CenteredIconLabelDescriptionList"/>
    <dgm:cxn modelId="{3D94120F-EA69-4AC4-BADE-BC9999F7B02D}" type="presParOf" srcId="{DEED2C93-F54D-4046-8D3C-4F801E20BD58}" destId="{D1EB357D-6A09-44F3-9191-886E4C97259D}" srcOrd="1" destOrd="0" presId="urn:microsoft.com/office/officeart/2018/5/layout/CenteredIconLabelDescriptionList"/>
    <dgm:cxn modelId="{7B830029-65BC-458B-9693-C6A14E6B3A21}" type="presParOf" srcId="{DEED2C93-F54D-4046-8D3C-4F801E20BD58}" destId="{3710167B-E0DD-4C91-97F5-8EF348A3F8A1}" srcOrd="2" destOrd="0" presId="urn:microsoft.com/office/officeart/2018/5/layout/CenteredIconLabelDescriptionList"/>
    <dgm:cxn modelId="{694B3D15-2E94-4B8C-B341-6094D5D29B7C}" type="presParOf" srcId="{DEED2C93-F54D-4046-8D3C-4F801E20BD58}" destId="{88259056-001A-4BEE-AD49-0D6454E1B6BA}" srcOrd="3" destOrd="0" presId="urn:microsoft.com/office/officeart/2018/5/layout/CenteredIconLabelDescriptionList"/>
    <dgm:cxn modelId="{AC2BD6D1-72D1-4DDA-B782-D581FB86F530}" type="presParOf" srcId="{DEED2C93-F54D-4046-8D3C-4F801E20BD58}" destId="{0E7C01E4-1806-4DC3-9D85-C5C87EA075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3EC17E-37E7-43D5-AD74-55A1C1395E7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48D3F4-B9D1-43AC-A8CC-31538DA1B69C}">
      <dgm:prSet custT="1"/>
      <dgm:spPr/>
      <dgm:t>
        <a:bodyPr/>
        <a:lstStyle/>
        <a:p>
          <a:pPr algn="l">
            <a:lnSpc>
              <a:spcPct val="100000"/>
            </a:lnSpc>
          </a:pPr>
          <a:r>
            <a:rPr lang="de-DE" sz="1600" b="1" dirty="0" err="1"/>
            <a:t>Full</a:t>
          </a:r>
          <a:r>
            <a:rPr lang="de-DE" sz="1600" b="1" dirty="0"/>
            <a:t> </a:t>
          </a:r>
          <a:r>
            <a:rPr lang="de-DE" sz="1600" b="1" dirty="0" err="1"/>
            <a:t>Conformal</a:t>
          </a:r>
          <a:r>
            <a:rPr lang="de-DE" sz="1600" b="1" dirty="0"/>
            <a:t> </a:t>
          </a:r>
          <a:r>
            <a:rPr lang="de-DE" sz="1600" b="1" dirty="0" err="1"/>
            <a:t>Prediction</a:t>
          </a:r>
          <a:r>
            <a:rPr lang="de-DE" sz="1600" dirty="0"/>
            <a:t> (</a:t>
          </a:r>
          <a:r>
            <a:rPr lang="de-DE" sz="1600" dirty="0" err="1"/>
            <a:t>Trasductive</a:t>
          </a:r>
          <a:r>
            <a:rPr lang="de-DE" sz="1600" dirty="0"/>
            <a:t>)</a:t>
          </a:r>
          <a:r>
            <a:rPr lang="en-US" sz="1600" dirty="0"/>
            <a:t> leverages the entire dataset for training and requires model retraining for each new prediction</a:t>
          </a:r>
          <a:r>
            <a:rPr lang="de-DE" sz="1600" dirty="0"/>
            <a:t>. This </a:t>
          </a:r>
          <a:r>
            <a:rPr lang="de-DE" sz="1600" dirty="0" err="1"/>
            <a:t>approach</a:t>
          </a:r>
          <a:r>
            <a:rPr lang="de-DE" sz="1600" dirty="0"/>
            <a:t> </a:t>
          </a:r>
          <a:r>
            <a:rPr lang="de-DE" sz="1600" dirty="0" err="1"/>
            <a:t>ensures</a:t>
          </a:r>
          <a:r>
            <a:rPr lang="de-DE" sz="1600" dirty="0"/>
            <a:t> </a:t>
          </a:r>
          <a:r>
            <a:rPr lang="de-DE" sz="1600" dirty="0" err="1"/>
            <a:t>that</a:t>
          </a:r>
          <a:r>
            <a:rPr lang="de-DE" sz="1600" dirty="0"/>
            <a:t> </a:t>
          </a:r>
          <a:r>
            <a:rPr lang="de-DE" sz="1600" dirty="0" err="1"/>
            <a:t>each</a:t>
          </a:r>
          <a:r>
            <a:rPr lang="de-DE" sz="1600" dirty="0"/>
            <a:t> </a:t>
          </a:r>
          <a:r>
            <a:rPr lang="de-DE" sz="1600" dirty="0" err="1"/>
            <a:t>prediction</a:t>
          </a:r>
          <a:r>
            <a:rPr lang="de-DE" sz="1600" dirty="0"/>
            <a:t> </a:t>
          </a:r>
          <a:r>
            <a:rPr lang="de-DE" sz="1600" dirty="0" err="1"/>
            <a:t>is</a:t>
          </a:r>
          <a:r>
            <a:rPr lang="de-DE" sz="1600" dirty="0"/>
            <a:t> </a:t>
          </a:r>
          <a:r>
            <a:rPr lang="de-DE" sz="1600" dirty="0" err="1"/>
            <a:t>made</a:t>
          </a:r>
          <a:r>
            <a:rPr lang="de-DE" sz="1600" dirty="0"/>
            <a:t> </a:t>
          </a:r>
          <a:r>
            <a:rPr lang="de-DE" sz="1600" dirty="0" err="1"/>
            <a:t>with</a:t>
          </a:r>
          <a:r>
            <a:rPr lang="de-DE" sz="1600" dirty="0"/>
            <a:t> </a:t>
          </a:r>
          <a:r>
            <a:rPr lang="de-DE" sz="1600" dirty="0" err="1"/>
            <a:t>the</a:t>
          </a:r>
          <a:r>
            <a:rPr lang="de-DE" sz="1600" dirty="0"/>
            <a:t> </a:t>
          </a:r>
          <a:r>
            <a:rPr lang="de-DE" sz="1600" dirty="0" err="1"/>
            <a:t>most</a:t>
          </a:r>
          <a:r>
            <a:rPr lang="de-DE" sz="1600" dirty="0"/>
            <a:t> </a:t>
          </a:r>
          <a:r>
            <a:rPr lang="de-DE" sz="1600" dirty="0" err="1"/>
            <a:t>up</a:t>
          </a:r>
          <a:r>
            <a:rPr lang="de-DE" sz="1600" dirty="0"/>
            <a:t>-</a:t>
          </a:r>
          <a:r>
            <a:rPr lang="de-DE" sz="1600" dirty="0" err="1"/>
            <a:t>to</a:t>
          </a:r>
          <a:r>
            <a:rPr lang="de-DE" sz="1600" dirty="0"/>
            <a:t>-date </a:t>
          </a:r>
          <a:r>
            <a:rPr lang="de-DE" sz="1600" dirty="0" err="1"/>
            <a:t>information</a:t>
          </a:r>
          <a:r>
            <a:rPr lang="de-DE" sz="1600" dirty="0"/>
            <a:t>. </a:t>
          </a:r>
          <a:r>
            <a:rPr lang="de-DE" sz="1600" dirty="0" err="1"/>
            <a:t>It‘s</a:t>
          </a:r>
          <a:r>
            <a:rPr lang="de-DE" sz="1600" dirty="0"/>
            <a:t> </a:t>
          </a:r>
          <a:r>
            <a:rPr lang="de-DE" sz="1600" dirty="0" err="1"/>
            <a:t>the</a:t>
          </a:r>
          <a:r>
            <a:rPr lang="de-DE" sz="1600" dirty="0"/>
            <a:t> </a:t>
          </a:r>
          <a:r>
            <a:rPr lang="de-DE" sz="1600" dirty="0" err="1"/>
            <a:t>most</a:t>
          </a:r>
          <a:r>
            <a:rPr lang="de-DE" sz="1600" dirty="0"/>
            <a:t> </a:t>
          </a:r>
          <a:r>
            <a:rPr lang="de-DE" sz="1600" dirty="0" err="1"/>
            <a:t>general</a:t>
          </a:r>
          <a:r>
            <a:rPr lang="de-DE" sz="1600" dirty="0"/>
            <a:t> and </a:t>
          </a:r>
          <a:r>
            <a:rPr lang="de-DE" sz="1600" dirty="0" err="1"/>
            <a:t>computationally</a:t>
          </a:r>
          <a:r>
            <a:rPr lang="de-DE" sz="1600" dirty="0"/>
            <a:t> intensive </a:t>
          </a:r>
          <a:r>
            <a:rPr lang="de-DE" sz="1600" dirty="0" err="1"/>
            <a:t>approach</a:t>
          </a:r>
          <a:r>
            <a:rPr lang="de-DE" sz="1600" dirty="0"/>
            <a:t>.</a:t>
          </a:r>
          <a:endParaRPr lang="en-US" sz="1600" dirty="0"/>
        </a:p>
      </dgm:t>
    </dgm:pt>
    <dgm:pt modelId="{B08771D8-B0A5-4442-9D3F-528459AC9FF7}" type="parTrans" cxnId="{189A397D-A196-4F93-93E1-C9BAB49C0EB1}">
      <dgm:prSet/>
      <dgm:spPr/>
      <dgm:t>
        <a:bodyPr/>
        <a:lstStyle/>
        <a:p>
          <a:endParaRPr lang="en-US"/>
        </a:p>
      </dgm:t>
    </dgm:pt>
    <dgm:pt modelId="{2ECD7D8A-D4B1-4D4F-8C39-310C03117333}" type="sibTrans" cxnId="{189A397D-A196-4F93-93E1-C9BAB49C0EB1}">
      <dgm:prSet/>
      <dgm:spPr/>
      <dgm:t>
        <a:bodyPr/>
        <a:lstStyle/>
        <a:p>
          <a:pPr>
            <a:lnSpc>
              <a:spcPct val="100000"/>
            </a:lnSpc>
          </a:pPr>
          <a:endParaRPr lang="en-US"/>
        </a:p>
      </dgm:t>
    </dgm:pt>
    <dgm:pt modelId="{E6C125BB-5592-446B-96C2-895333BF2BDC}">
      <dgm:prSet custT="1"/>
      <dgm:spPr/>
      <dgm:t>
        <a:bodyPr/>
        <a:lstStyle/>
        <a:p>
          <a:pPr>
            <a:lnSpc>
              <a:spcPct val="100000"/>
            </a:lnSpc>
          </a:pPr>
          <a:r>
            <a:rPr lang="de-DE" sz="1600" b="1" dirty="0"/>
            <a:t>Split </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a:t>(</a:t>
          </a:r>
          <a:r>
            <a:rPr lang="de-DE" sz="1600" dirty="0" err="1"/>
            <a:t>Inductive</a:t>
          </a:r>
          <a:r>
            <a:rPr lang="de-DE" sz="1600" dirty="0"/>
            <a:t>) </a:t>
          </a:r>
          <a:r>
            <a:rPr lang="de-DE" sz="1600" dirty="0" err="1"/>
            <a:t>splits</a:t>
          </a:r>
          <a:r>
            <a:rPr lang="de-DE" sz="1600" dirty="0"/>
            <a:t> </a:t>
          </a:r>
          <a:r>
            <a:rPr lang="de-DE" sz="1600" dirty="0" err="1"/>
            <a:t>the</a:t>
          </a:r>
          <a:r>
            <a:rPr lang="de-DE" sz="1600" dirty="0"/>
            <a:t> </a:t>
          </a:r>
          <a:r>
            <a:rPr lang="de-DE" sz="1600" dirty="0" err="1"/>
            <a:t>data</a:t>
          </a:r>
          <a:r>
            <a:rPr lang="de-DE" sz="1600" dirty="0"/>
            <a:t> </a:t>
          </a:r>
          <a:r>
            <a:rPr lang="de-DE" sz="1600" dirty="0" err="1"/>
            <a:t>into</a:t>
          </a:r>
          <a:r>
            <a:rPr lang="de-DE" sz="1600" dirty="0"/>
            <a:t> </a:t>
          </a:r>
          <a:r>
            <a:rPr lang="de-DE" sz="1600" dirty="0" err="1"/>
            <a:t>training</a:t>
          </a:r>
          <a:r>
            <a:rPr lang="de-DE" sz="1600" dirty="0"/>
            <a:t> and </a:t>
          </a:r>
          <a:r>
            <a:rPr lang="de-DE" sz="1600" dirty="0" err="1"/>
            <a:t>calibration</a:t>
          </a:r>
          <a:r>
            <a:rPr lang="de-DE" sz="1600" dirty="0"/>
            <a:t> </a:t>
          </a:r>
          <a:r>
            <a:rPr lang="de-DE" sz="1600" dirty="0" err="1"/>
            <a:t>sets</a:t>
          </a:r>
          <a:r>
            <a:rPr lang="de-DE" sz="1600" dirty="0"/>
            <a:t>. The </a:t>
          </a:r>
          <a:r>
            <a:rPr lang="de-DE" sz="1600" dirty="0" err="1"/>
            <a:t>model</a:t>
          </a:r>
          <a:r>
            <a:rPr lang="de-DE" sz="1600" dirty="0"/>
            <a:t> </a:t>
          </a:r>
          <a:r>
            <a:rPr lang="de-DE" sz="1600" dirty="0" err="1"/>
            <a:t>is</a:t>
          </a:r>
          <a:r>
            <a:rPr lang="de-DE" sz="1600" dirty="0"/>
            <a:t> </a:t>
          </a:r>
          <a:r>
            <a:rPr lang="de-DE" sz="1600" dirty="0" err="1"/>
            <a:t>trained</a:t>
          </a:r>
          <a:r>
            <a:rPr lang="de-DE" sz="1600" dirty="0"/>
            <a:t> </a:t>
          </a:r>
          <a:r>
            <a:rPr lang="de-DE" sz="1600" dirty="0" err="1"/>
            <a:t>once</a:t>
          </a:r>
          <a:r>
            <a:rPr lang="de-DE" sz="1600" dirty="0"/>
            <a:t> on </a:t>
          </a:r>
          <a:r>
            <a:rPr lang="de-DE" sz="1600" dirty="0" err="1"/>
            <a:t>the</a:t>
          </a:r>
          <a:r>
            <a:rPr lang="de-DE" sz="1600" dirty="0"/>
            <a:t> </a:t>
          </a:r>
          <a:r>
            <a:rPr lang="de-DE" sz="1600" dirty="0" err="1"/>
            <a:t>training</a:t>
          </a:r>
          <a:r>
            <a:rPr lang="de-DE" sz="1600" dirty="0"/>
            <a:t> </a:t>
          </a:r>
          <a:r>
            <a:rPr lang="de-DE" sz="1600" dirty="0" err="1"/>
            <a:t>set</a:t>
          </a:r>
          <a:r>
            <a:rPr lang="de-DE" sz="1600" dirty="0"/>
            <a:t>, and </a:t>
          </a:r>
          <a:r>
            <a:rPr lang="de-DE" sz="1600" dirty="0" err="1"/>
            <a:t>the</a:t>
          </a:r>
          <a:r>
            <a:rPr lang="de-DE" sz="1600" dirty="0"/>
            <a:t> </a:t>
          </a:r>
          <a:r>
            <a:rPr lang="de-DE" sz="1600" dirty="0" err="1"/>
            <a:t>calibration</a:t>
          </a:r>
          <a:r>
            <a:rPr lang="de-DE" sz="1600" dirty="0"/>
            <a:t> </a:t>
          </a:r>
          <a:r>
            <a:rPr lang="de-DE" sz="1600" dirty="0" err="1"/>
            <a:t>set</a:t>
          </a:r>
          <a:r>
            <a:rPr lang="de-DE" sz="1600" dirty="0"/>
            <a:t> </a:t>
          </a:r>
          <a:r>
            <a:rPr lang="de-DE" sz="1600" dirty="0" err="1"/>
            <a:t>is</a:t>
          </a:r>
          <a:r>
            <a:rPr lang="de-DE" sz="1600" dirty="0"/>
            <a:t> </a:t>
          </a:r>
          <a:r>
            <a:rPr lang="de-DE" sz="1600" dirty="0" err="1"/>
            <a:t>used</a:t>
          </a:r>
          <a:r>
            <a:rPr lang="de-DE" sz="1600" dirty="0"/>
            <a:t> </a:t>
          </a:r>
          <a:r>
            <a:rPr lang="de-DE" sz="1600" dirty="0" err="1"/>
            <a:t>to</a:t>
          </a:r>
          <a:r>
            <a:rPr lang="de-DE" sz="1600" dirty="0"/>
            <a:t> </a:t>
          </a:r>
          <a:r>
            <a:rPr lang="de-DE" sz="1600" dirty="0" err="1"/>
            <a:t>adjust</a:t>
          </a:r>
          <a:r>
            <a:rPr lang="de-DE" sz="1600" dirty="0"/>
            <a:t> </a:t>
          </a:r>
          <a:r>
            <a:rPr lang="de-DE" sz="1600" dirty="0" err="1"/>
            <a:t>the</a:t>
          </a:r>
          <a:r>
            <a:rPr lang="de-DE" sz="1600" dirty="0"/>
            <a:t> </a:t>
          </a:r>
          <a:r>
            <a:rPr lang="de-DE" sz="1600" dirty="0" err="1"/>
            <a:t>prediction</a:t>
          </a:r>
          <a:r>
            <a:rPr lang="de-DE" sz="1600" dirty="0"/>
            <a:t> </a:t>
          </a:r>
          <a:r>
            <a:rPr lang="de-DE" sz="1600" dirty="0" err="1"/>
            <a:t>intervals</a:t>
          </a:r>
          <a:r>
            <a:rPr lang="de-DE" sz="1600" dirty="0"/>
            <a:t>. </a:t>
          </a:r>
          <a:r>
            <a:rPr lang="de-DE" sz="1600" dirty="0" err="1"/>
            <a:t>It‘s</a:t>
          </a:r>
          <a:r>
            <a:rPr lang="de-DE" sz="1600" dirty="0"/>
            <a:t> </a:t>
          </a:r>
          <a:r>
            <a:rPr lang="de-DE" sz="1600" dirty="0" err="1"/>
            <a:t>the</a:t>
          </a:r>
          <a:r>
            <a:rPr lang="de-DE" sz="1600" dirty="0"/>
            <a:t> </a:t>
          </a:r>
          <a:r>
            <a:rPr lang="de-DE" sz="1600" dirty="0" err="1"/>
            <a:t>computationally</a:t>
          </a:r>
          <a:r>
            <a:rPr lang="de-DE" sz="1600" dirty="0"/>
            <a:t> </a:t>
          </a:r>
          <a:r>
            <a:rPr lang="de-DE" sz="1600" dirty="0" err="1"/>
            <a:t>efficient</a:t>
          </a:r>
          <a:r>
            <a:rPr lang="de-DE" sz="1600" dirty="0"/>
            <a:t> variant.</a:t>
          </a:r>
          <a:endParaRPr lang="en-US" sz="1600" dirty="0"/>
        </a:p>
      </dgm:t>
    </dgm:pt>
    <dgm:pt modelId="{E2116ABB-3057-4CAC-A1D6-DA098586DAD5}" type="parTrans" cxnId="{FCA5D7C1-6C36-4EC0-9CEF-77D5D1368BEB}">
      <dgm:prSet/>
      <dgm:spPr/>
      <dgm:t>
        <a:bodyPr/>
        <a:lstStyle/>
        <a:p>
          <a:endParaRPr lang="en-US"/>
        </a:p>
      </dgm:t>
    </dgm:pt>
    <dgm:pt modelId="{C3D9228E-3B76-4678-A9FF-254B77D0FC31}" type="sibTrans" cxnId="{FCA5D7C1-6C36-4EC0-9CEF-77D5D1368BEB}">
      <dgm:prSet/>
      <dgm:spPr/>
      <dgm:t>
        <a:bodyPr/>
        <a:lstStyle/>
        <a:p>
          <a:pPr>
            <a:lnSpc>
              <a:spcPct val="100000"/>
            </a:lnSpc>
          </a:pPr>
          <a:endParaRPr lang="en-US"/>
        </a:p>
      </dgm:t>
    </dgm:pt>
    <dgm:pt modelId="{C01D24A1-2E1A-4982-978F-490B5EF1AF5B}">
      <dgm:prSet custT="1"/>
      <dgm:spPr/>
      <dgm:t>
        <a:bodyPr/>
        <a:lstStyle/>
        <a:p>
          <a:pPr>
            <a:lnSpc>
              <a:spcPct val="100000"/>
            </a:lnSpc>
          </a:pPr>
          <a:r>
            <a:rPr lang="de-DE" sz="1600" b="1" dirty="0"/>
            <a:t>Cross-</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err="1"/>
            <a:t>is</a:t>
          </a:r>
          <a:r>
            <a:rPr lang="de-DE" sz="1600" dirty="0"/>
            <a:t> a </a:t>
          </a:r>
          <a:r>
            <a:rPr lang="de-DE" sz="1600" dirty="0" err="1"/>
            <a:t>resampling-based</a:t>
          </a:r>
          <a:r>
            <a:rPr lang="de-DE" sz="1600" dirty="0"/>
            <a:t> </a:t>
          </a:r>
          <a:r>
            <a:rPr lang="de-DE" sz="1600" dirty="0" err="1"/>
            <a:t>method</a:t>
          </a:r>
          <a:r>
            <a:rPr lang="de-DE" sz="1600" dirty="0"/>
            <a:t> </a:t>
          </a:r>
          <a:r>
            <a:rPr lang="de-DE" sz="1600" dirty="0" err="1"/>
            <a:t>that</a:t>
          </a:r>
          <a:r>
            <a:rPr lang="de-DE" sz="1600" dirty="0"/>
            <a:t> </a:t>
          </a:r>
          <a:r>
            <a:rPr lang="de-DE" sz="1600" dirty="0" err="1"/>
            <a:t>generalises</a:t>
          </a:r>
          <a:r>
            <a:rPr lang="de-DE" sz="1600" dirty="0"/>
            <a:t> </a:t>
          </a:r>
          <a:r>
            <a:rPr lang="de-DE" sz="1600" dirty="0" err="1"/>
            <a:t>the</a:t>
          </a:r>
          <a:r>
            <a:rPr lang="de-DE" sz="1600" dirty="0"/>
            <a:t> </a:t>
          </a:r>
          <a:r>
            <a:rPr lang="de-DE" sz="1600" dirty="0" err="1"/>
            <a:t>split</a:t>
          </a:r>
          <a:r>
            <a:rPr lang="de-DE" sz="1600" dirty="0"/>
            <a:t> </a:t>
          </a:r>
          <a:r>
            <a:rPr lang="de-DE" sz="1600" dirty="0" err="1"/>
            <a:t>conformal</a:t>
          </a:r>
          <a:r>
            <a:rPr lang="de-DE" sz="1600" dirty="0"/>
            <a:t> </a:t>
          </a:r>
          <a:r>
            <a:rPr lang="de-DE" sz="1600" dirty="0" err="1"/>
            <a:t>prediction</a:t>
          </a:r>
          <a:r>
            <a:rPr lang="de-DE" sz="1600" dirty="0"/>
            <a:t>. Data </a:t>
          </a:r>
          <a:r>
            <a:rPr lang="de-DE" sz="1600" dirty="0" err="1"/>
            <a:t>is</a:t>
          </a:r>
          <a:r>
            <a:rPr lang="de-DE" sz="1600" dirty="0"/>
            <a:t> </a:t>
          </a:r>
          <a:r>
            <a:rPr lang="de-DE" sz="1600" dirty="0" err="1"/>
            <a:t>split</a:t>
          </a:r>
          <a:r>
            <a:rPr lang="de-DE" sz="1600" dirty="0"/>
            <a:t> </a:t>
          </a:r>
          <a:r>
            <a:rPr lang="de-DE" sz="1600" dirty="0" err="1"/>
            <a:t>into</a:t>
          </a:r>
          <a:r>
            <a:rPr lang="de-DE" sz="1600" dirty="0"/>
            <a:t> K </a:t>
          </a:r>
          <a:r>
            <a:rPr lang="de-DE" sz="1600" dirty="0" err="1"/>
            <a:t>folds</a:t>
          </a:r>
          <a:r>
            <a:rPr lang="de-DE" sz="1600" dirty="0"/>
            <a:t>; </a:t>
          </a:r>
          <a:r>
            <a:rPr lang="de-DE" sz="1600" dirty="0" err="1"/>
            <a:t>for</a:t>
          </a:r>
          <a:r>
            <a:rPr lang="de-DE" sz="1600" dirty="0"/>
            <a:t> </a:t>
          </a:r>
          <a:r>
            <a:rPr lang="de-DE" sz="1600" dirty="0" err="1"/>
            <a:t>each</a:t>
          </a:r>
          <a:r>
            <a:rPr lang="de-DE" sz="1600" dirty="0"/>
            <a:t> </a:t>
          </a:r>
          <a:r>
            <a:rPr lang="de-DE" sz="1600" dirty="0" err="1"/>
            <a:t>fold</a:t>
          </a:r>
          <a:r>
            <a:rPr lang="de-DE" sz="1600" dirty="0"/>
            <a:t>, </a:t>
          </a:r>
          <a:r>
            <a:rPr lang="de-DE" sz="1600" dirty="0" err="1"/>
            <a:t>the</a:t>
          </a:r>
          <a:r>
            <a:rPr lang="de-DE" sz="1600" dirty="0"/>
            <a:t> </a:t>
          </a:r>
          <a:r>
            <a:rPr lang="de-DE" sz="1600" dirty="0" err="1"/>
            <a:t>model</a:t>
          </a:r>
          <a:r>
            <a:rPr lang="de-DE" sz="1600" dirty="0"/>
            <a:t> </a:t>
          </a:r>
          <a:r>
            <a:rPr lang="de-DE" sz="1600" dirty="0" err="1"/>
            <a:t>is</a:t>
          </a:r>
          <a:r>
            <a:rPr lang="de-DE" sz="1600" dirty="0"/>
            <a:t> </a:t>
          </a:r>
          <a:r>
            <a:rPr lang="de-DE" sz="1600" dirty="0" err="1"/>
            <a:t>trained</a:t>
          </a:r>
          <a:r>
            <a:rPr lang="de-DE" sz="1600" dirty="0"/>
            <a:t> on </a:t>
          </a:r>
          <a:r>
            <a:rPr lang="de-DE" sz="1600" dirty="0" err="1"/>
            <a:t>the</a:t>
          </a:r>
          <a:r>
            <a:rPr lang="de-DE" sz="1600" dirty="0"/>
            <a:t> </a:t>
          </a:r>
          <a:r>
            <a:rPr lang="de-DE" sz="1600" dirty="0" err="1"/>
            <a:t>remaining</a:t>
          </a:r>
          <a:r>
            <a:rPr lang="de-DE" sz="1600" dirty="0"/>
            <a:t> K-1 </a:t>
          </a:r>
          <a:r>
            <a:rPr lang="de-DE" sz="1600" dirty="0" err="1"/>
            <a:t>folds</a:t>
          </a:r>
          <a:r>
            <a:rPr lang="de-DE" sz="1600" dirty="0"/>
            <a:t>, and </a:t>
          </a:r>
          <a:r>
            <a:rPr lang="de-DE" sz="1600" dirty="0" err="1"/>
            <a:t>the</a:t>
          </a:r>
          <a:r>
            <a:rPr lang="de-DE" sz="1600" dirty="0"/>
            <a:t>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computed</a:t>
          </a:r>
          <a:r>
            <a:rPr lang="de-DE" sz="1600" dirty="0"/>
            <a:t> on </a:t>
          </a:r>
          <a:r>
            <a:rPr lang="de-DE" sz="1600" dirty="0" err="1"/>
            <a:t>the</a:t>
          </a:r>
          <a:r>
            <a:rPr lang="de-DE" sz="1600" dirty="0"/>
            <a:t> </a:t>
          </a:r>
          <a:r>
            <a:rPr lang="de-DE" sz="1600" dirty="0" err="1"/>
            <a:t>left</a:t>
          </a:r>
          <a:r>
            <a:rPr lang="de-DE" sz="1600" dirty="0"/>
            <a:t>-out </a:t>
          </a:r>
          <a:r>
            <a:rPr lang="de-DE" sz="1600" dirty="0" err="1"/>
            <a:t>fold</a:t>
          </a:r>
          <a:r>
            <a:rPr lang="de-DE" sz="1600" dirty="0"/>
            <a:t>. The final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built</a:t>
          </a:r>
          <a:r>
            <a:rPr lang="de-DE" sz="1600" dirty="0"/>
            <a:t> </a:t>
          </a:r>
          <a:r>
            <a:rPr lang="de-DE" sz="1600" dirty="0" err="1"/>
            <a:t>by</a:t>
          </a:r>
          <a:r>
            <a:rPr lang="de-DE" sz="1600" dirty="0"/>
            <a:t> </a:t>
          </a:r>
          <a:r>
            <a:rPr lang="de-DE" sz="1600" dirty="0" err="1"/>
            <a:t>aggregating</a:t>
          </a:r>
          <a:r>
            <a:rPr lang="de-DE" sz="1600" dirty="0"/>
            <a:t> </a:t>
          </a:r>
          <a:r>
            <a:rPr lang="de-DE" sz="1600" dirty="0" err="1"/>
            <a:t>results</a:t>
          </a:r>
          <a:r>
            <a:rPr lang="de-DE" sz="1600" dirty="0"/>
            <a:t> </a:t>
          </a:r>
          <a:r>
            <a:rPr lang="de-DE" sz="1600" dirty="0" err="1"/>
            <a:t>across</a:t>
          </a:r>
          <a:r>
            <a:rPr lang="de-DE" sz="1600" dirty="0"/>
            <a:t> all </a:t>
          </a:r>
          <a:r>
            <a:rPr lang="de-DE" sz="1600" dirty="0" err="1"/>
            <a:t>partitions</a:t>
          </a:r>
          <a:r>
            <a:rPr lang="de-DE" sz="1600" dirty="0"/>
            <a:t>.    </a:t>
          </a:r>
          <a:endParaRPr lang="en-US" sz="1600" dirty="0"/>
        </a:p>
      </dgm:t>
    </dgm:pt>
    <dgm:pt modelId="{46FC323A-1D00-443F-BEA8-5C29C16D4E2B}" type="sibTrans" cxnId="{49F2719B-0820-4A4A-B7E3-6D19D9EABB04}">
      <dgm:prSet/>
      <dgm:spPr/>
      <dgm:t>
        <a:bodyPr/>
        <a:lstStyle/>
        <a:p>
          <a:endParaRPr lang="en-US"/>
        </a:p>
      </dgm:t>
    </dgm:pt>
    <dgm:pt modelId="{7D97D933-3F36-4718-80DC-945E03BA2253}" type="parTrans" cxnId="{49F2719B-0820-4A4A-B7E3-6D19D9EABB04}">
      <dgm:prSet/>
      <dgm:spPr/>
      <dgm:t>
        <a:bodyPr/>
        <a:lstStyle/>
        <a:p>
          <a:endParaRPr lang="en-US"/>
        </a:p>
      </dgm:t>
    </dgm:pt>
    <dgm:pt modelId="{610FFF7C-ACED-45D6-8BC6-A22BADF2F24E}" type="pres">
      <dgm:prSet presAssocID="{593EC17E-37E7-43D5-AD74-55A1C1395E76}" presName="root" presStyleCnt="0">
        <dgm:presLayoutVars>
          <dgm:dir/>
          <dgm:resizeHandles val="exact"/>
        </dgm:presLayoutVars>
      </dgm:prSet>
      <dgm:spPr/>
    </dgm:pt>
    <dgm:pt modelId="{16A64C01-88D9-43E8-88B5-012B180AC989}" type="pres">
      <dgm:prSet presAssocID="{593EC17E-37E7-43D5-AD74-55A1C1395E76}" presName="container" presStyleCnt="0">
        <dgm:presLayoutVars>
          <dgm:dir/>
          <dgm:resizeHandles val="exact"/>
        </dgm:presLayoutVars>
      </dgm:prSet>
      <dgm:spPr/>
    </dgm:pt>
    <dgm:pt modelId="{779949A6-E1B0-4441-A51F-F10ACAB1B68E}" type="pres">
      <dgm:prSet presAssocID="{2048D3F4-B9D1-43AC-A8CC-31538DA1B69C}" presName="compNode" presStyleCnt="0"/>
      <dgm:spPr/>
    </dgm:pt>
    <dgm:pt modelId="{761F8229-2245-436B-A29E-52E5C89CEBB1}" type="pres">
      <dgm:prSet presAssocID="{2048D3F4-B9D1-43AC-A8CC-31538DA1B69C}" presName="iconBgRect" presStyleLbl="bgShp" presStyleIdx="0" presStyleCnt="3"/>
      <dgm:spPr/>
    </dgm:pt>
    <dgm:pt modelId="{09C32B70-10A8-4CED-B4EE-F9C2C7FFB05B}" type="pres">
      <dgm:prSet presAssocID="{2048D3F4-B9D1-43AC-A8CC-31538DA1B6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236ED19-2D56-453E-AA25-CD8D9DF4335D}" type="pres">
      <dgm:prSet presAssocID="{2048D3F4-B9D1-43AC-A8CC-31538DA1B69C}" presName="spaceRect" presStyleCnt="0"/>
      <dgm:spPr/>
    </dgm:pt>
    <dgm:pt modelId="{45FAE2FF-610E-4100-BDE5-31C9D965EAB8}" type="pres">
      <dgm:prSet presAssocID="{2048D3F4-B9D1-43AC-A8CC-31538DA1B69C}" presName="textRect" presStyleLbl="revTx" presStyleIdx="0" presStyleCnt="3">
        <dgm:presLayoutVars>
          <dgm:chMax val="1"/>
          <dgm:chPref val="1"/>
        </dgm:presLayoutVars>
      </dgm:prSet>
      <dgm:spPr/>
    </dgm:pt>
    <dgm:pt modelId="{07348D39-0E71-4417-A9D2-6C05CD9B1E81}" type="pres">
      <dgm:prSet presAssocID="{2ECD7D8A-D4B1-4D4F-8C39-310C03117333}" presName="sibTrans" presStyleLbl="sibTrans2D1" presStyleIdx="0" presStyleCnt="0"/>
      <dgm:spPr/>
    </dgm:pt>
    <dgm:pt modelId="{DF71BBEF-2CB3-4C2F-98A0-A0BAA8D4AF06}" type="pres">
      <dgm:prSet presAssocID="{E6C125BB-5592-446B-96C2-895333BF2BDC}" presName="compNode" presStyleCnt="0"/>
      <dgm:spPr/>
    </dgm:pt>
    <dgm:pt modelId="{C8DCD722-B9C0-4C32-A0C0-E19838EF8071}" type="pres">
      <dgm:prSet presAssocID="{E6C125BB-5592-446B-96C2-895333BF2BDC}" presName="iconBgRect" presStyleLbl="bgShp" presStyleIdx="1" presStyleCnt="3"/>
      <dgm:spPr/>
    </dgm:pt>
    <dgm:pt modelId="{5D7F2746-BB17-4EED-BCDF-B8B90FBF8CDE}" type="pres">
      <dgm:prSet presAssocID="{E6C125BB-5592-446B-96C2-895333BF2B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e"/>
        </a:ext>
      </dgm:extLst>
    </dgm:pt>
    <dgm:pt modelId="{7D29BEC8-FC7B-4E5F-98CD-7994E974DE7E}" type="pres">
      <dgm:prSet presAssocID="{E6C125BB-5592-446B-96C2-895333BF2BDC}" presName="spaceRect" presStyleCnt="0"/>
      <dgm:spPr/>
    </dgm:pt>
    <dgm:pt modelId="{62BDD2EA-7320-44D6-BE08-5B2606D49BE8}" type="pres">
      <dgm:prSet presAssocID="{E6C125BB-5592-446B-96C2-895333BF2BDC}" presName="textRect" presStyleLbl="revTx" presStyleIdx="1" presStyleCnt="3">
        <dgm:presLayoutVars>
          <dgm:chMax val="1"/>
          <dgm:chPref val="1"/>
        </dgm:presLayoutVars>
      </dgm:prSet>
      <dgm:spPr/>
    </dgm:pt>
    <dgm:pt modelId="{2361E29B-FBAF-422F-A123-6ADAD3C4162F}" type="pres">
      <dgm:prSet presAssocID="{C3D9228E-3B76-4678-A9FF-254B77D0FC31}" presName="sibTrans" presStyleLbl="sibTrans2D1" presStyleIdx="0" presStyleCnt="0"/>
      <dgm:spPr/>
    </dgm:pt>
    <dgm:pt modelId="{55C8ECB2-F1CB-49EF-AF79-5FEEA276CE05}" type="pres">
      <dgm:prSet presAssocID="{C01D24A1-2E1A-4982-978F-490B5EF1AF5B}" presName="compNode" presStyleCnt="0"/>
      <dgm:spPr/>
    </dgm:pt>
    <dgm:pt modelId="{94F3E914-8EAF-40A8-806D-76E5C1A37760}" type="pres">
      <dgm:prSet presAssocID="{C01D24A1-2E1A-4982-978F-490B5EF1AF5B}" presName="iconBgRect" presStyleLbl="bgShp" presStyleIdx="2" presStyleCnt="3"/>
      <dgm:spPr/>
    </dgm:pt>
    <dgm:pt modelId="{DBA7F862-3C1A-4B32-BF29-2152FE5BC586}" type="pres">
      <dgm:prSet presAssocID="{C01D24A1-2E1A-4982-978F-490B5EF1AF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ramma di flusso"/>
        </a:ext>
      </dgm:extLst>
    </dgm:pt>
    <dgm:pt modelId="{AAA0B1EA-2AA6-4AC2-AD74-4D7F16C992AE}" type="pres">
      <dgm:prSet presAssocID="{C01D24A1-2E1A-4982-978F-490B5EF1AF5B}" presName="spaceRect" presStyleCnt="0"/>
      <dgm:spPr/>
    </dgm:pt>
    <dgm:pt modelId="{0129ABAC-13E1-46BB-9D06-29C615C20481}" type="pres">
      <dgm:prSet presAssocID="{C01D24A1-2E1A-4982-978F-490B5EF1AF5B}" presName="textRect" presStyleLbl="revTx" presStyleIdx="2" presStyleCnt="3" custScaleY="90909">
        <dgm:presLayoutVars>
          <dgm:chMax val="1"/>
          <dgm:chPref val="1"/>
        </dgm:presLayoutVars>
      </dgm:prSet>
      <dgm:spPr/>
    </dgm:pt>
  </dgm:ptLst>
  <dgm:cxnLst>
    <dgm:cxn modelId="{74F9C723-B839-48CF-802D-5F03D4FDC195}" type="presOf" srcId="{C3D9228E-3B76-4678-A9FF-254B77D0FC31}" destId="{2361E29B-FBAF-422F-A123-6ADAD3C4162F}" srcOrd="0" destOrd="0" presId="urn:microsoft.com/office/officeart/2018/2/layout/IconCircleList"/>
    <dgm:cxn modelId="{C0884C36-8A29-4501-8F1D-CE632EF4C51F}" type="presOf" srcId="{E6C125BB-5592-446B-96C2-895333BF2BDC}" destId="{62BDD2EA-7320-44D6-BE08-5B2606D49BE8}" srcOrd="0" destOrd="0" presId="urn:microsoft.com/office/officeart/2018/2/layout/IconCircleList"/>
    <dgm:cxn modelId="{D4DF3570-A527-4CDC-BD7A-ECA29D731EB7}" type="presOf" srcId="{2ECD7D8A-D4B1-4D4F-8C39-310C03117333}" destId="{07348D39-0E71-4417-A9D2-6C05CD9B1E81}" srcOrd="0" destOrd="0" presId="urn:microsoft.com/office/officeart/2018/2/layout/IconCircleList"/>
    <dgm:cxn modelId="{3E1EC651-FFB5-45FB-A193-995FAA1385B9}" type="presOf" srcId="{593EC17E-37E7-43D5-AD74-55A1C1395E76}" destId="{610FFF7C-ACED-45D6-8BC6-A22BADF2F24E}" srcOrd="0" destOrd="0" presId="urn:microsoft.com/office/officeart/2018/2/layout/IconCircleList"/>
    <dgm:cxn modelId="{C2AB597C-634F-48AC-A94B-238705EC44DB}" type="presOf" srcId="{2048D3F4-B9D1-43AC-A8CC-31538DA1B69C}" destId="{45FAE2FF-610E-4100-BDE5-31C9D965EAB8}" srcOrd="0" destOrd="0" presId="urn:microsoft.com/office/officeart/2018/2/layout/IconCircleList"/>
    <dgm:cxn modelId="{189A397D-A196-4F93-93E1-C9BAB49C0EB1}" srcId="{593EC17E-37E7-43D5-AD74-55A1C1395E76}" destId="{2048D3F4-B9D1-43AC-A8CC-31538DA1B69C}" srcOrd="0" destOrd="0" parTransId="{B08771D8-B0A5-4442-9D3F-528459AC9FF7}" sibTransId="{2ECD7D8A-D4B1-4D4F-8C39-310C03117333}"/>
    <dgm:cxn modelId="{49F2719B-0820-4A4A-B7E3-6D19D9EABB04}" srcId="{593EC17E-37E7-43D5-AD74-55A1C1395E76}" destId="{C01D24A1-2E1A-4982-978F-490B5EF1AF5B}" srcOrd="2" destOrd="0" parTransId="{7D97D933-3F36-4718-80DC-945E03BA2253}" sibTransId="{46FC323A-1D00-443F-BEA8-5C29C16D4E2B}"/>
    <dgm:cxn modelId="{FCA5D7C1-6C36-4EC0-9CEF-77D5D1368BEB}" srcId="{593EC17E-37E7-43D5-AD74-55A1C1395E76}" destId="{E6C125BB-5592-446B-96C2-895333BF2BDC}" srcOrd="1" destOrd="0" parTransId="{E2116ABB-3057-4CAC-A1D6-DA098586DAD5}" sibTransId="{C3D9228E-3B76-4678-A9FF-254B77D0FC31}"/>
    <dgm:cxn modelId="{61E93CF0-AD8C-4C40-B378-379C12393AF0}" type="presOf" srcId="{C01D24A1-2E1A-4982-978F-490B5EF1AF5B}" destId="{0129ABAC-13E1-46BB-9D06-29C615C20481}" srcOrd="0" destOrd="0" presId="urn:microsoft.com/office/officeart/2018/2/layout/IconCircleList"/>
    <dgm:cxn modelId="{7625328B-0019-40F6-9198-62DF716BC9FD}" type="presParOf" srcId="{610FFF7C-ACED-45D6-8BC6-A22BADF2F24E}" destId="{16A64C01-88D9-43E8-88B5-012B180AC989}" srcOrd="0" destOrd="0" presId="urn:microsoft.com/office/officeart/2018/2/layout/IconCircleList"/>
    <dgm:cxn modelId="{CDCF4C9A-C3CB-452A-B069-D848DA349625}" type="presParOf" srcId="{16A64C01-88D9-43E8-88B5-012B180AC989}" destId="{779949A6-E1B0-4441-A51F-F10ACAB1B68E}" srcOrd="0" destOrd="0" presId="urn:microsoft.com/office/officeart/2018/2/layout/IconCircleList"/>
    <dgm:cxn modelId="{2687E953-71E1-4965-BC69-10A7783572D3}" type="presParOf" srcId="{779949A6-E1B0-4441-A51F-F10ACAB1B68E}" destId="{761F8229-2245-436B-A29E-52E5C89CEBB1}" srcOrd="0" destOrd="0" presId="urn:microsoft.com/office/officeart/2018/2/layout/IconCircleList"/>
    <dgm:cxn modelId="{9FDA2549-7EBB-49DB-AF98-C0316D0D3D26}" type="presParOf" srcId="{779949A6-E1B0-4441-A51F-F10ACAB1B68E}" destId="{09C32B70-10A8-4CED-B4EE-F9C2C7FFB05B}" srcOrd="1" destOrd="0" presId="urn:microsoft.com/office/officeart/2018/2/layout/IconCircleList"/>
    <dgm:cxn modelId="{2AF50F12-63F7-43EB-9AD6-0634D919D7B4}" type="presParOf" srcId="{779949A6-E1B0-4441-A51F-F10ACAB1B68E}" destId="{5236ED19-2D56-453E-AA25-CD8D9DF4335D}" srcOrd="2" destOrd="0" presId="urn:microsoft.com/office/officeart/2018/2/layout/IconCircleList"/>
    <dgm:cxn modelId="{A9172FB7-B162-4F77-8678-168D992D0957}" type="presParOf" srcId="{779949A6-E1B0-4441-A51F-F10ACAB1B68E}" destId="{45FAE2FF-610E-4100-BDE5-31C9D965EAB8}" srcOrd="3" destOrd="0" presId="urn:microsoft.com/office/officeart/2018/2/layout/IconCircleList"/>
    <dgm:cxn modelId="{EB97CA34-834B-4BB3-AED5-D52809E7F3FC}" type="presParOf" srcId="{16A64C01-88D9-43E8-88B5-012B180AC989}" destId="{07348D39-0E71-4417-A9D2-6C05CD9B1E81}" srcOrd="1" destOrd="0" presId="urn:microsoft.com/office/officeart/2018/2/layout/IconCircleList"/>
    <dgm:cxn modelId="{FEF25F71-9195-4ABE-A300-904FC3399110}" type="presParOf" srcId="{16A64C01-88D9-43E8-88B5-012B180AC989}" destId="{DF71BBEF-2CB3-4C2F-98A0-A0BAA8D4AF06}" srcOrd="2" destOrd="0" presId="urn:microsoft.com/office/officeart/2018/2/layout/IconCircleList"/>
    <dgm:cxn modelId="{2D8BE75E-E2FF-4632-BE76-DC774080C7E0}" type="presParOf" srcId="{DF71BBEF-2CB3-4C2F-98A0-A0BAA8D4AF06}" destId="{C8DCD722-B9C0-4C32-A0C0-E19838EF8071}" srcOrd="0" destOrd="0" presId="urn:microsoft.com/office/officeart/2018/2/layout/IconCircleList"/>
    <dgm:cxn modelId="{A6CCB41C-C9D7-44C8-BB8D-3CF579B728C7}" type="presParOf" srcId="{DF71BBEF-2CB3-4C2F-98A0-A0BAA8D4AF06}" destId="{5D7F2746-BB17-4EED-BCDF-B8B90FBF8CDE}" srcOrd="1" destOrd="0" presId="urn:microsoft.com/office/officeart/2018/2/layout/IconCircleList"/>
    <dgm:cxn modelId="{BF0C01E0-EF32-414E-919F-7E6958B024E1}" type="presParOf" srcId="{DF71BBEF-2CB3-4C2F-98A0-A0BAA8D4AF06}" destId="{7D29BEC8-FC7B-4E5F-98CD-7994E974DE7E}" srcOrd="2" destOrd="0" presId="urn:microsoft.com/office/officeart/2018/2/layout/IconCircleList"/>
    <dgm:cxn modelId="{BE255052-810D-4F2D-B4A6-10708C995FB2}" type="presParOf" srcId="{DF71BBEF-2CB3-4C2F-98A0-A0BAA8D4AF06}" destId="{62BDD2EA-7320-44D6-BE08-5B2606D49BE8}" srcOrd="3" destOrd="0" presId="urn:microsoft.com/office/officeart/2018/2/layout/IconCircleList"/>
    <dgm:cxn modelId="{D1B240AA-2DE3-4617-86BC-9C2B9B8194B9}" type="presParOf" srcId="{16A64C01-88D9-43E8-88B5-012B180AC989}" destId="{2361E29B-FBAF-422F-A123-6ADAD3C4162F}" srcOrd="3" destOrd="0" presId="urn:microsoft.com/office/officeart/2018/2/layout/IconCircleList"/>
    <dgm:cxn modelId="{C2B916E7-C72B-4477-8478-A9773A1ADEC9}" type="presParOf" srcId="{16A64C01-88D9-43E8-88B5-012B180AC989}" destId="{55C8ECB2-F1CB-49EF-AF79-5FEEA276CE05}" srcOrd="4" destOrd="0" presId="urn:microsoft.com/office/officeart/2018/2/layout/IconCircleList"/>
    <dgm:cxn modelId="{3095ADBE-7BA5-4FCB-8580-77F5CFE709B8}" type="presParOf" srcId="{55C8ECB2-F1CB-49EF-AF79-5FEEA276CE05}" destId="{94F3E914-8EAF-40A8-806D-76E5C1A37760}" srcOrd="0" destOrd="0" presId="urn:microsoft.com/office/officeart/2018/2/layout/IconCircleList"/>
    <dgm:cxn modelId="{E3C0D2AF-0312-4F8B-A36F-CA69B48655D1}" type="presParOf" srcId="{55C8ECB2-F1CB-49EF-AF79-5FEEA276CE05}" destId="{DBA7F862-3C1A-4B32-BF29-2152FE5BC586}" srcOrd="1" destOrd="0" presId="urn:microsoft.com/office/officeart/2018/2/layout/IconCircleList"/>
    <dgm:cxn modelId="{044C442C-6BC6-4EE1-BC92-22820ED72EFF}" type="presParOf" srcId="{55C8ECB2-F1CB-49EF-AF79-5FEEA276CE05}" destId="{AAA0B1EA-2AA6-4AC2-AD74-4D7F16C992AE}" srcOrd="2" destOrd="0" presId="urn:microsoft.com/office/officeart/2018/2/layout/IconCircleList"/>
    <dgm:cxn modelId="{F235D21B-7EA6-4BC5-BDDA-09318637F67E}" type="presParOf" srcId="{55C8ECB2-F1CB-49EF-AF79-5FEEA276CE05}" destId="{0129ABAC-13E1-46BB-9D06-29C615C2048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099A82-0D56-4260-94DE-EA519E05258D}" type="doc">
      <dgm:prSet loTypeId="urn:microsoft.com/office/officeart/2005/8/layout/arrow5" loCatId="relationship" qsTypeId="urn:microsoft.com/office/officeart/2005/8/quickstyle/simple1" qsCatId="simple" csTypeId="urn:microsoft.com/office/officeart/2005/8/colors/accent6_2" csCatId="accent6" phldr="1"/>
      <dgm:spPr/>
      <dgm:t>
        <a:bodyPr/>
        <a:lstStyle/>
        <a:p>
          <a:endParaRPr lang="it-IT"/>
        </a:p>
      </dgm:t>
    </dgm:pt>
    <dgm:pt modelId="{D490C96B-0068-4271-B722-6BAA76912304}">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Non </a:t>
          </a:r>
          <a:r>
            <a:rPr lang="it-IT" sz="1200" dirty="0" err="1">
              <a:solidFill>
                <a:schemeClr val="bg1"/>
              </a:solidFill>
              <a:latin typeface="Verdana" panose="020B0604030504040204" pitchFamily="34" charset="0"/>
              <a:ea typeface="Verdana" panose="020B0604030504040204" pitchFamily="34" charset="0"/>
            </a:rPr>
            <a:t>Conformity</a:t>
          </a:r>
          <a:r>
            <a:rPr lang="it-IT" sz="1200" dirty="0">
              <a:solidFill>
                <a:schemeClr val="bg1"/>
              </a:solidFill>
              <a:latin typeface="Verdana" panose="020B0604030504040204" pitchFamily="34" charset="0"/>
              <a:ea typeface="Verdana" panose="020B0604030504040204" pitchFamily="34" charset="0"/>
            </a:rPr>
            <a:t> Score</a:t>
          </a:r>
        </a:p>
      </dgm:t>
    </dgm:pt>
    <dgm:pt modelId="{2CDCCD8D-DE7D-4BAD-AA8D-F570E87E8830}" type="parTrans" cxnId="{C91E75E6-9616-45DA-B14B-FA7042447504}">
      <dgm:prSet/>
      <dgm:spPr/>
      <dgm:t>
        <a:bodyPr/>
        <a:lstStyle/>
        <a:p>
          <a:endParaRPr lang="it-IT"/>
        </a:p>
      </dgm:t>
    </dgm:pt>
    <dgm:pt modelId="{48CA64D4-378D-403C-92F1-E63DDF9F8165}" type="sibTrans" cxnId="{C91E75E6-9616-45DA-B14B-FA7042447504}">
      <dgm:prSet/>
      <dgm:spPr/>
      <dgm:t>
        <a:bodyPr/>
        <a:lstStyle/>
        <a:p>
          <a:endParaRPr lang="it-IT"/>
        </a:p>
      </dgm:t>
    </dgm:pt>
    <dgm:pt modelId="{343D2EA3-6C90-4FBD-AD53-8724A33C9588}">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Miscoverage</a:t>
          </a:r>
          <a:r>
            <a:rPr lang="it-IT" sz="1200" dirty="0">
              <a:solidFill>
                <a:schemeClr val="bg1"/>
              </a:solidFill>
              <a:latin typeface="Verdana" panose="020B0604030504040204" pitchFamily="34" charset="0"/>
              <a:ea typeface="Verdana" panose="020B0604030504040204" pitchFamily="34" charset="0"/>
            </a:rPr>
            <a:t> rate/Coverage</a:t>
          </a:r>
        </a:p>
      </dgm:t>
    </dgm:pt>
    <dgm:pt modelId="{91C15A5C-5532-4D4A-B157-38F760C711EA}" type="parTrans" cxnId="{AA507A87-959E-48D3-9489-365D73BBB691}">
      <dgm:prSet/>
      <dgm:spPr/>
      <dgm:t>
        <a:bodyPr/>
        <a:lstStyle/>
        <a:p>
          <a:endParaRPr lang="it-IT"/>
        </a:p>
      </dgm:t>
    </dgm:pt>
    <dgm:pt modelId="{D4FFD6FD-1477-47F2-8EF3-E15581DD2B29}" type="sibTrans" cxnId="{AA507A87-959E-48D3-9489-365D73BBB691}">
      <dgm:prSet/>
      <dgm:spPr/>
      <dgm:t>
        <a:bodyPr/>
        <a:lstStyle/>
        <a:p>
          <a:endParaRPr lang="it-IT"/>
        </a:p>
      </dgm:t>
    </dgm:pt>
    <dgm:pt modelId="{4B354D9B-0F0F-4366-9747-62DA148AB3F4}">
      <dgm:prSet phldrT="[Testo]" custT="1"/>
      <dgm:spPr/>
      <dgm:t>
        <a:bodyPr/>
        <a:lstStyle/>
        <a:p>
          <a:r>
            <a:rPr lang="it-IT" sz="1200" dirty="0">
              <a:latin typeface="Verdana" panose="020B0604030504040204" pitchFamily="34" charset="0"/>
              <a:ea typeface="Verdana" panose="020B0604030504040204" pitchFamily="34" charset="0"/>
            </a:rPr>
            <a:t>Data </a:t>
          </a:r>
          <a:r>
            <a:rPr lang="it-IT" sz="1200" dirty="0">
              <a:solidFill>
                <a:schemeClr val="bg1"/>
              </a:solidFill>
              <a:latin typeface="Verdana" panose="020B0604030504040204" pitchFamily="34" charset="0"/>
              <a:ea typeface="Verdana" panose="020B0604030504040204" pitchFamily="34" charset="0"/>
            </a:rPr>
            <a:t>Splitting (optional </a:t>
          </a:r>
          <a:r>
            <a:rPr lang="it-IT" sz="1200" dirty="0" err="1">
              <a:solidFill>
                <a:schemeClr val="bg1"/>
              </a:solidFill>
              <a:latin typeface="Verdana" panose="020B0604030504040204" pitchFamily="34" charset="0"/>
              <a:ea typeface="Verdana" panose="020B0604030504040204" pitchFamily="34" charset="0"/>
            </a:rPr>
            <a:t>but</a:t>
          </a:r>
          <a:r>
            <a:rPr lang="it-IT" sz="1200" dirty="0">
              <a:solidFill>
                <a:schemeClr val="bg1"/>
              </a:solidFill>
              <a:latin typeface="Verdana" panose="020B0604030504040204" pitchFamily="34" charset="0"/>
              <a:ea typeface="Verdana" panose="020B0604030504040204" pitchFamily="34" charset="0"/>
            </a:rPr>
            <a:t> common)</a:t>
          </a:r>
        </a:p>
      </dgm:t>
    </dgm:pt>
    <dgm:pt modelId="{0DBBC73B-094B-45DE-A884-82CA11DDA9AE}" type="parTrans" cxnId="{DE28D2E7-D98D-459E-B157-83514D78D3F0}">
      <dgm:prSet/>
      <dgm:spPr/>
      <dgm:t>
        <a:bodyPr/>
        <a:lstStyle/>
        <a:p>
          <a:endParaRPr lang="it-IT"/>
        </a:p>
      </dgm:t>
    </dgm:pt>
    <dgm:pt modelId="{8FC8F7AB-2639-4866-8B35-1542C62A02AB}" type="sibTrans" cxnId="{DE28D2E7-D98D-459E-B157-83514D78D3F0}">
      <dgm:prSet/>
      <dgm:spPr/>
      <dgm:t>
        <a:bodyPr/>
        <a:lstStyle/>
        <a:p>
          <a:endParaRPr lang="it-IT"/>
        </a:p>
      </dgm:t>
    </dgm:pt>
    <dgm:pt modelId="{112CA399-D789-4F0F-B8E6-0CD53A683BC3}">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Train the model</a:t>
          </a:r>
        </a:p>
      </dgm:t>
    </dgm:pt>
    <dgm:pt modelId="{EAC8BC0F-D706-4AC1-A54C-663BB4312C26}" type="parTrans" cxnId="{7562E6F0-EECF-4533-861B-BD90FEBA40A2}">
      <dgm:prSet/>
      <dgm:spPr/>
      <dgm:t>
        <a:bodyPr/>
        <a:lstStyle/>
        <a:p>
          <a:endParaRPr lang="it-IT"/>
        </a:p>
      </dgm:t>
    </dgm:pt>
    <dgm:pt modelId="{83AF7CB8-F17C-4104-A32E-7E871F12FD9F}" type="sibTrans" cxnId="{7562E6F0-EECF-4533-861B-BD90FEBA40A2}">
      <dgm:prSet/>
      <dgm:spPr/>
      <dgm:t>
        <a:bodyPr/>
        <a:lstStyle/>
        <a:p>
          <a:endParaRPr lang="it-IT"/>
        </a:p>
      </dgm:t>
    </dgm:pt>
    <dgm:pt modelId="{1B3EEB0D-7584-4F28-BF29-F8E01994B86B}">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Calibrate the model</a:t>
          </a:r>
        </a:p>
      </dgm:t>
    </dgm:pt>
    <dgm:pt modelId="{5CB70973-AC1C-437F-BE40-744E9A3AED09}" type="parTrans" cxnId="{ADEC990A-5701-470B-A43C-22FE7D2CEBD7}">
      <dgm:prSet/>
      <dgm:spPr/>
      <dgm:t>
        <a:bodyPr/>
        <a:lstStyle/>
        <a:p>
          <a:endParaRPr lang="it-IT"/>
        </a:p>
      </dgm:t>
    </dgm:pt>
    <dgm:pt modelId="{29B29AB2-541B-40C1-8769-A1A6AD2DF7C4}" type="sibTrans" cxnId="{ADEC990A-5701-470B-A43C-22FE7D2CEBD7}">
      <dgm:prSet/>
      <dgm:spPr/>
      <dgm:t>
        <a:bodyPr/>
        <a:lstStyle/>
        <a:p>
          <a:endParaRPr lang="it-IT"/>
        </a:p>
      </dgm:t>
    </dgm:pt>
    <dgm:pt modelId="{0582A05C-159C-4746-A5FB-B48272EE1E7A}">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Prediction</a:t>
          </a:r>
          <a:r>
            <a:rPr lang="it-IT" sz="1200" dirty="0">
              <a:solidFill>
                <a:schemeClr val="bg1"/>
              </a:solidFill>
              <a:latin typeface="Verdana" panose="020B0604030504040204" pitchFamily="34" charset="0"/>
              <a:ea typeface="Verdana" panose="020B0604030504040204" pitchFamily="34" charset="0"/>
            </a:rPr>
            <a:t> on </a:t>
          </a:r>
          <a:r>
            <a:rPr lang="it-IT" sz="1200" dirty="0" err="1">
              <a:solidFill>
                <a:schemeClr val="bg1"/>
              </a:solidFill>
              <a:latin typeface="Verdana" panose="020B0604030504040204" pitchFamily="34" charset="0"/>
              <a:ea typeface="Verdana" panose="020B0604030504040204" pitchFamily="34" charset="0"/>
            </a:rPr>
            <a:t>unseen</a:t>
          </a:r>
          <a:r>
            <a:rPr lang="it-IT" sz="1200" dirty="0">
              <a:solidFill>
                <a:schemeClr val="bg1"/>
              </a:solidFill>
              <a:latin typeface="Verdana" panose="020B0604030504040204" pitchFamily="34" charset="0"/>
              <a:ea typeface="Verdana" panose="020B0604030504040204" pitchFamily="34" charset="0"/>
            </a:rPr>
            <a:t> data</a:t>
          </a:r>
        </a:p>
      </dgm:t>
    </dgm:pt>
    <dgm:pt modelId="{33F5BC90-3489-45CA-8EC0-F1BC631BBD30}" type="parTrans" cxnId="{667A27F4-E222-4716-B707-68FC482D8890}">
      <dgm:prSet/>
      <dgm:spPr/>
      <dgm:t>
        <a:bodyPr/>
        <a:lstStyle/>
        <a:p>
          <a:endParaRPr lang="it-IT"/>
        </a:p>
      </dgm:t>
    </dgm:pt>
    <dgm:pt modelId="{1E9D0019-CA7E-4857-81CE-B2558588276A}" type="sibTrans" cxnId="{667A27F4-E222-4716-B707-68FC482D8890}">
      <dgm:prSet/>
      <dgm:spPr/>
      <dgm:t>
        <a:bodyPr/>
        <a:lstStyle/>
        <a:p>
          <a:endParaRPr lang="it-IT"/>
        </a:p>
      </dgm:t>
    </dgm:pt>
    <dgm:pt modelId="{AC7B52B1-1A88-4B9A-9046-201BC14199B7}" type="pres">
      <dgm:prSet presAssocID="{65099A82-0D56-4260-94DE-EA519E05258D}" presName="diagram" presStyleCnt="0">
        <dgm:presLayoutVars>
          <dgm:dir/>
          <dgm:resizeHandles val="exact"/>
        </dgm:presLayoutVars>
      </dgm:prSet>
      <dgm:spPr/>
    </dgm:pt>
    <dgm:pt modelId="{F034F8C8-A94E-44DF-BEA6-6088E6BCF493}" type="pres">
      <dgm:prSet presAssocID="{D490C96B-0068-4271-B722-6BAA76912304}" presName="arrow" presStyleLbl="node1" presStyleIdx="0" presStyleCnt="6">
        <dgm:presLayoutVars>
          <dgm:bulletEnabled val="1"/>
        </dgm:presLayoutVars>
      </dgm:prSet>
      <dgm:spPr/>
    </dgm:pt>
    <dgm:pt modelId="{BFE512B4-E169-48E3-B993-85E1FA939792}" type="pres">
      <dgm:prSet presAssocID="{343D2EA3-6C90-4FBD-AD53-8724A33C9588}" presName="arrow" presStyleLbl="node1" presStyleIdx="1" presStyleCnt="6" custScaleY="108056">
        <dgm:presLayoutVars>
          <dgm:bulletEnabled val="1"/>
        </dgm:presLayoutVars>
      </dgm:prSet>
      <dgm:spPr/>
    </dgm:pt>
    <dgm:pt modelId="{1228B9E9-EA4F-4041-BDE5-2E9379392D9D}" type="pres">
      <dgm:prSet presAssocID="{4B354D9B-0F0F-4366-9747-62DA148AB3F4}" presName="arrow" presStyleLbl="node1" presStyleIdx="2" presStyleCnt="6">
        <dgm:presLayoutVars>
          <dgm:bulletEnabled val="1"/>
        </dgm:presLayoutVars>
      </dgm:prSet>
      <dgm:spPr/>
    </dgm:pt>
    <dgm:pt modelId="{F09E21DD-DD9C-44BA-A3AF-060D5E67EFA3}" type="pres">
      <dgm:prSet presAssocID="{112CA399-D789-4F0F-B8E6-0CD53A683BC3}" presName="arrow" presStyleLbl="node1" presStyleIdx="3" presStyleCnt="6">
        <dgm:presLayoutVars>
          <dgm:bulletEnabled val="1"/>
        </dgm:presLayoutVars>
      </dgm:prSet>
      <dgm:spPr/>
    </dgm:pt>
    <dgm:pt modelId="{CB472A82-FE27-4162-A079-ADA24BB84857}" type="pres">
      <dgm:prSet presAssocID="{1B3EEB0D-7584-4F28-BF29-F8E01994B86B}" presName="arrow" presStyleLbl="node1" presStyleIdx="4" presStyleCnt="6">
        <dgm:presLayoutVars>
          <dgm:bulletEnabled val="1"/>
        </dgm:presLayoutVars>
      </dgm:prSet>
      <dgm:spPr/>
    </dgm:pt>
    <dgm:pt modelId="{2F1FECE0-E2D3-4C7C-941F-72F52102395D}" type="pres">
      <dgm:prSet presAssocID="{0582A05C-159C-4746-A5FB-B48272EE1E7A}" presName="arrow" presStyleLbl="node1" presStyleIdx="5" presStyleCnt="6">
        <dgm:presLayoutVars>
          <dgm:bulletEnabled val="1"/>
        </dgm:presLayoutVars>
      </dgm:prSet>
      <dgm:spPr/>
    </dgm:pt>
  </dgm:ptLst>
  <dgm:cxnLst>
    <dgm:cxn modelId="{ADEC990A-5701-470B-A43C-22FE7D2CEBD7}" srcId="{65099A82-0D56-4260-94DE-EA519E05258D}" destId="{1B3EEB0D-7584-4F28-BF29-F8E01994B86B}" srcOrd="4" destOrd="0" parTransId="{5CB70973-AC1C-437F-BE40-744E9A3AED09}" sibTransId="{29B29AB2-541B-40C1-8769-A1A6AD2DF7C4}"/>
    <dgm:cxn modelId="{D2371E2E-A379-4649-9E4B-E2261801DD1A}" type="presOf" srcId="{1B3EEB0D-7584-4F28-BF29-F8E01994B86B}" destId="{CB472A82-FE27-4162-A079-ADA24BB84857}" srcOrd="0" destOrd="0" presId="urn:microsoft.com/office/officeart/2005/8/layout/arrow5"/>
    <dgm:cxn modelId="{11EE4132-F2D5-46B1-8316-103C195DA97B}" type="presOf" srcId="{343D2EA3-6C90-4FBD-AD53-8724A33C9588}" destId="{BFE512B4-E169-48E3-B993-85E1FA939792}" srcOrd="0" destOrd="0" presId="urn:microsoft.com/office/officeart/2005/8/layout/arrow5"/>
    <dgm:cxn modelId="{0CCFE05B-0F6C-49DA-88B4-8671DD8B79D2}" type="presOf" srcId="{D490C96B-0068-4271-B722-6BAA76912304}" destId="{F034F8C8-A94E-44DF-BEA6-6088E6BCF493}" srcOrd="0" destOrd="0" presId="urn:microsoft.com/office/officeart/2005/8/layout/arrow5"/>
    <dgm:cxn modelId="{904B4281-F058-48DE-97B8-FB2AD7A2F522}" type="presOf" srcId="{112CA399-D789-4F0F-B8E6-0CD53A683BC3}" destId="{F09E21DD-DD9C-44BA-A3AF-060D5E67EFA3}" srcOrd="0" destOrd="0" presId="urn:microsoft.com/office/officeart/2005/8/layout/arrow5"/>
    <dgm:cxn modelId="{AA507A87-959E-48D3-9489-365D73BBB691}" srcId="{65099A82-0D56-4260-94DE-EA519E05258D}" destId="{343D2EA3-6C90-4FBD-AD53-8724A33C9588}" srcOrd="1" destOrd="0" parTransId="{91C15A5C-5532-4D4A-B157-38F760C711EA}" sibTransId="{D4FFD6FD-1477-47F2-8EF3-E15581DD2B29}"/>
    <dgm:cxn modelId="{9219C492-17C2-48D0-B23E-07DE34072D79}" type="presOf" srcId="{65099A82-0D56-4260-94DE-EA519E05258D}" destId="{AC7B52B1-1A88-4B9A-9046-201BC14199B7}" srcOrd="0" destOrd="0" presId="urn:microsoft.com/office/officeart/2005/8/layout/arrow5"/>
    <dgm:cxn modelId="{447C8DA5-D2EF-417E-A401-324B9C29E830}" type="presOf" srcId="{0582A05C-159C-4746-A5FB-B48272EE1E7A}" destId="{2F1FECE0-E2D3-4C7C-941F-72F52102395D}" srcOrd="0" destOrd="0" presId="urn:microsoft.com/office/officeart/2005/8/layout/arrow5"/>
    <dgm:cxn modelId="{C91E75E6-9616-45DA-B14B-FA7042447504}" srcId="{65099A82-0D56-4260-94DE-EA519E05258D}" destId="{D490C96B-0068-4271-B722-6BAA76912304}" srcOrd="0" destOrd="0" parTransId="{2CDCCD8D-DE7D-4BAD-AA8D-F570E87E8830}" sibTransId="{48CA64D4-378D-403C-92F1-E63DDF9F8165}"/>
    <dgm:cxn modelId="{DE28D2E7-D98D-459E-B157-83514D78D3F0}" srcId="{65099A82-0D56-4260-94DE-EA519E05258D}" destId="{4B354D9B-0F0F-4366-9747-62DA148AB3F4}" srcOrd="2" destOrd="0" parTransId="{0DBBC73B-094B-45DE-A884-82CA11DDA9AE}" sibTransId="{8FC8F7AB-2639-4866-8B35-1542C62A02AB}"/>
    <dgm:cxn modelId="{7562E6F0-EECF-4533-861B-BD90FEBA40A2}" srcId="{65099A82-0D56-4260-94DE-EA519E05258D}" destId="{112CA399-D789-4F0F-B8E6-0CD53A683BC3}" srcOrd="3" destOrd="0" parTransId="{EAC8BC0F-D706-4AC1-A54C-663BB4312C26}" sibTransId="{83AF7CB8-F17C-4104-A32E-7E871F12FD9F}"/>
    <dgm:cxn modelId="{667A27F4-E222-4716-B707-68FC482D8890}" srcId="{65099A82-0D56-4260-94DE-EA519E05258D}" destId="{0582A05C-159C-4746-A5FB-B48272EE1E7A}" srcOrd="5" destOrd="0" parTransId="{33F5BC90-3489-45CA-8EC0-F1BC631BBD30}" sibTransId="{1E9D0019-CA7E-4857-81CE-B2558588276A}"/>
    <dgm:cxn modelId="{6E3E9AF5-24B5-4181-8B28-40E1CE804E8B}" type="presOf" srcId="{4B354D9B-0F0F-4366-9747-62DA148AB3F4}" destId="{1228B9E9-EA4F-4041-BDE5-2E9379392D9D}" srcOrd="0" destOrd="0" presId="urn:microsoft.com/office/officeart/2005/8/layout/arrow5"/>
    <dgm:cxn modelId="{C2EDB194-9DCC-4EC6-9687-52BD47484321}" type="presParOf" srcId="{AC7B52B1-1A88-4B9A-9046-201BC14199B7}" destId="{F034F8C8-A94E-44DF-BEA6-6088E6BCF493}" srcOrd="0" destOrd="0" presId="urn:microsoft.com/office/officeart/2005/8/layout/arrow5"/>
    <dgm:cxn modelId="{CE9C43A7-6B45-49D8-9E8A-75DFDB8CF48B}" type="presParOf" srcId="{AC7B52B1-1A88-4B9A-9046-201BC14199B7}" destId="{BFE512B4-E169-48E3-B993-85E1FA939792}" srcOrd="1" destOrd="0" presId="urn:microsoft.com/office/officeart/2005/8/layout/arrow5"/>
    <dgm:cxn modelId="{BB66EF03-E6C0-4F89-8FA9-DAF11BCE650F}" type="presParOf" srcId="{AC7B52B1-1A88-4B9A-9046-201BC14199B7}" destId="{1228B9E9-EA4F-4041-BDE5-2E9379392D9D}" srcOrd="2" destOrd="0" presId="urn:microsoft.com/office/officeart/2005/8/layout/arrow5"/>
    <dgm:cxn modelId="{8A15AE4F-A3A5-414B-9085-14659E482478}" type="presParOf" srcId="{AC7B52B1-1A88-4B9A-9046-201BC14199B7}" destId="{F09E21DD-DD9C-44BA-A3AF-060D5E67EFA3}" srcOrd="3" destOrd="0" presId="urn:microsoft.com/office/officeart/2005/8/layout/arrow5"/>
    <dgm:cxn modelId="{E3B6395C-C3A0-443D-936C-BBE666EEF0BD}" type="presParOf" srcId="{AC7B52B1-1A88-4B9A-9046-201BC14199B7}" destId="{CB472A82-FE27-4162-A079-ADA24BB84857}" srcOrd="4" destOrd="0" presId="urn:microsoft.com/office/officeart/2005/8/layout/arrow5"/>
    <dgm:cxn modelId="{2512AD2C-A04D-4F80-9C24-6A5715E51D36}" type="presParOf" srcId="{AC7B52B1-1A88-4B9A-9046-201BC14199B7}" destId="{2F1FECE0-E2D3-4C7C-941F-72F52102395D}" srcOrd="5"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2E39CB-8F52-4590-8D6E-FFA9CD7130CE}" type="doc">
      <dgm:prSet loTypeId="urn:microsoft.com/office/officeart/2005/8/layout/pyramid2" loCatId="pyramid" qsTypeId="urn:microsoft.com/office/officeart/2005/8/quickstyle/simple1" qsCatId="simple" csTypeId="urn:microsoft.com/office/officeart/2005/8/colors/accent1_2" csCatId="accent1" phldr="1"/>
      <dgm:spPr/>
    </dgm:pt>
    <dgm:pt modelId="{D3F2F7D2-0F59-41AB-ACAD-0CE76ADEF3E5}">
      <dgm:prSet phldrT="[Testo]"/>
      <dgm:spPr/>
      <dgm:t>
        <a:bodyPr/>
        <a:lstStyle/>
        <a:p>
          <a:r>
            <a:rPr lang="it-IT" dirty="0" err="1"/>
            <a:t>Removed</a:t>
          </a:r>
          <a:r>
            <a:rPr lang="it-IT" dirty="0"/>
            <a:t> </a:t>
          </a:r>
          <a:r>
            <a:rPr lang="it-IT" dirty="0" err="1"/>
            <a:t>Outliers</a:t>
          </a:r>
          <a:r>
            <a:rPr lang="it-IT" dirty="0"/>
            <a:t> with </a:t>
          </a:r>
          <a:r>
            <a:rPr lang="it-IT" dirty="0" err="1"/>
            <a:t>Isolation</a:t>
          </a:r>
          <a:r>
            <a:rPr lang="it-IT" dirty="0"/>
            <a:t> </a:t>
          </a:r>
          <a:r>
            <a:rPr lang="it-IT" dirty="0" err="1"/>
            <a:t>Forest</a:t>
          </a:r>
          <a:endParaRPr lang="it-IT" dirty="0"/>
        </a:p>
      </dgm:t>
    </dgm:pt>
    <dgm:pt modelId="{2B652D94-9B89-4E67-AB86-D7BDC22A8AB3}" type="parTrans" cxnId="{D35DDFF8-5A16-41BF-BEE2-957D58047771}">
      <dgm:prSet/>
      <dgm:spPr/>
      <dgm:t>
        <a:bodyPr/>
        <a:lstStyle/>
        <a:p>
          <a:endParaRPr lang="it-IT"/>
        </a:p>
      </dgm:t>
    </dgm:pt>
    <dgm:pt modelId="{D578BCEA-CC41-49BA-8C13-FD3F3DAD2EDB}" type="sibTrans" cxnId="{D35DDFF8-5A16-41BF-BEE2-957D58047771}">
      <dgm:prSet/>
      <dgm:spPr/>
      <dgm:t>
        <a:bodyPr/>
        <a:lstStyle/>
        <a:p>
          <a:endParaRPr lang="it-IT"/>
        </a:p>
      </dgm:t>
    </dgm:pt>
    <dgm:pt modelId="{D75B2B96-0A5D-4865-8127-3B6A94F68D15}">
      <dgm:prSet phldrT="[Testo]"/>
      <dgm:spPr/>
      <dgm:t>
        <a:bodyPr/>
        <a:lstStyle/>
        <a:p>
          <a:r>
            <a:rPr lang="it-IT" dirty="0" err="1"/>
            <a:t>Removed</a:t>
          </a:r>
          <a:r>
            <a:rPr lang="it-IT" dirty="0"/>
            <a:t> Zero </a:t>
          </a:r>
          <a:r>
            <a:rPr lang="it-IT" dirty="0" err="1"/>
            <a:t>Variance</a:t>
          </a:r>
          <a:r>
            <a:rPr lang="it-IT" dirty="0"/>
            <a:t> and </a:t>
          </a:r>
          <a:r>
            <a:rPr lang="it-IT" dirty="0" err="1"/>
            <a:t>Correlated</a:t>
          </a:r>
          <a:r>
            <a:rPr lang="it-IT" dirty="0"/>
            <a:t> </a:t>
          </a:r>
          <a:r>
            <a:rPr lang="it-IT" dirty="0" err="1"/>
            <a:t>Predictors</a:t>
          </a:r>
          <a:endParaRPr lang="it-IT" dirty="0"/>
        </a:p>
      </dgm:t>
    </dgm:pt>
    <dgm:pt modelId="{353F8971-84C9-4A9A-8654-DC15981FFE2B}" type="parTrans" cxnId="{18C70F38-7B30-4A60-B009-92A82BF529E2}">
      <dgm:prSet/>
      <dgm:spPr/>
      <dgm:t>
        <a:bodyPr/>
        <a:lstStyle/>
        <a:p>
          <a:endParaRPr lang="it-IT"/>
        </a:p>
      </dgm:t>
    </dgm:pt>
    <dgm:pt modelId="{380DAE01-BDDD-46D1-B6F3-AB20685627D5}" type="sibTrans" cxnId="{18C70F38-7B30-4A60-B009-92A82BF529E2}">
      <dgm:prSet/>
      <dgm:spPr/>
      <dgm:t>
        <a:bodyPr/>
        <a:lstStyle/>
        <a:p>
          <a:endParaRPr lang="it-IT"/>
        </a:p>
      </dgm:t>
    </dgm:pt>
    <dgm:pt modelId="{602C5847-2D0E-45A6-950C-30286C572729}" type="pres">
      <dgm:prSet presAssocID="{A72E39CB-8F52-4590-8D6E-FFA9CD7130CE}" presName="compositeShape" presStyleCnt="0">
        <dgm:presLayoutVars>
          <dgm:dir/>
          <dgm:resizeHandles/>
        </dgm:presLayoutVars>
      </dgm:prSet>
      <dgm:spPr/>
    </dgm:pt>
    <dgm:pt modelId="{36F99D75-E1DA-458C-B072-5AD8CB65AC27}" type="pres">
      <dgm:prSet presAssocID="{A72E39CB-8F52-4590-8D6E-FFA9CD7130CE}" presName="pyramid" presStyleLbl="node1" presStyleIdx="0" presStyleCnt="1"/>
      <dgm:spPr/>
    </dgm:pt>
    <dgm:pt modelId="{7249C270-122F-4CBB-8691-E16BDED2B572}" type="pres">
      <dgm:prSet presAssocID="{A72E39CB-8F52-4590-8D6E-FFA9CD7130CE}" presName="theList" presStyleCnt="0"/>
      <dgm:spPr/>
    </dgm:pt>
    <dgm:pt modelId="{84D62BFD-9402-4251-8600-974156EC108F}" type="pres">
      <dgm:prSet presAssocID="{D3F2F7D2-0F59-41AB-ACAD-0CE76ADEF3E5}" presName="aNode" presStyleLbl="fgAcc1" presStyleIdx="0" presStyleCnt="2">
        <dgm:presLayoutVars>
          <dgm:bulletEnabled val="1"/>
        </dgm:presLayoutVars>
      </dgm:prSet>
      <dgm:spPr/>
    </dgm:pt>
    <dgm:pt modelId="{334302DA-3BA9-44B8-A5DE-8FC39942C799}" type="pres">
      <dgm:prSet presAssocID="{D3F2F7D2-0F59-41AB-ACAD-0CE76ADEF3E5}" presName="aSpace" presStyleCnt="0"/>
      <dgm:spPr/>
    </dgm:pt>
    <dgm:pt modelId="{573CE739-D022-4A5A-B739-D1370C5F0444}" type="pres">
      <dgm:prSet presAssocID="{D75B2B96-0A5D-4865-8127-3B6A94F68D15}" presName="aNode" presStyleLbl="fgAcc1" presStyleIdx="1" presStyleCnt="2">
        <dgm:presLayoutVars>
          <dgm:bulletEnabled val="1"/>
        </dgm:presLayoutVars>
      </dgm:prSet>
      <dgm:spPr/>
    </dgm:pt>
    <dgm:pt modelId="{73A95994-FAC1-4155-A94F-F76BCF00A0C3}" type="pres">
      <dgm:prSet presAssocID="{D75B2B96-0A5D-4865-8127-3B6A94F68D15}" presName="aSpace" presStyleCnt="0"/>
      <dgm:spPr/>
    </dgm:pt>
  </dgm:ptLst>
  <dgm:cxnLst>
    <dgm:cxn modelId="{18C70F38-7B30-4A60-B009-92A82BF529E2}" srcId="{A72E39CB-8F52-4590-8D6E-FFA9CD7130CE}" destId="{D75B2B96-0A5D-4865-8127-3B6A94F68D15}" srcOrd="1" destOrd="0" parTransId="{353F8971-84C9-4A9A-8654-DC15981FFE2B}" sibTransId="{380DAE01-BDDD-46D1-B6F3-AB20685627D5}"/>
    <dgm:cxn modelId="{AFB00352-530A-488A-A9D5-ECF321BE7524}" type="presOf" srcId="{A72E39CB-8F52-4590-8D6E-FFA9CD7130CE}" destId="{602C5847-2D0E-45A6-950C-30286C572729}" srcOrd="0" destOrd="0" presId="urn:microsoft.com/office/officeart/2005/8/layout/pyramid2"/>
    <dgm:cxn modelId="{D503EF90-1C15-4D1E-A3B2-0C42732FBA4C}" type="presOf" srcId="{D3F2F7D2-0F59-41AB-ACAD-0CE76ADEF3E5}" destId="{84D62BFD-9402-4251-8600-974156EC108F}" srcOrd="0" destOrd="0" presId="urn:microsoft.com/office/officeart/2005/8/layout/pyramid2"/>
    <dgm:cxn modelId="{DD000BD3-546E-4A31-B45C-A91F774588BF}" type="presOf" srcId="{D75B2B96-0A5D-4865-8127-3B6A94F68D15}" destId="{573CE739-D022-4A5A-B739-D1370C5F0444}" srcOrd="0" destOrd="0" presId="urn:microsoft.com/office/officeart/2005/8/layout/pyramid2"/>
    <dgm:cxn modelId="{D35DDFF8-5A16-41BF-BEE2-957D58047771}" srcId="{A72E39CB-8F52-4590-8D6E-FFA9CD7130CE}" destId="{D3F2F7D2-0F59-41AB-ACAD-0CE76ADEF3E5}" srcOrd="0" destOrd="0" parTransId="{2B652D94-9B89-4E67-AB86-D7BDC22A8AB3}" sibTransId="{D578BCEA-CC41-49BA-8C13-FD3F3DAD2EDB}"/>
    <dgm:cxn modelId="{66C45BB7-A0EC-4737-B500-C17EC840FC25}" type="presParOf" srcId="{602C5847-2D0E-45A6-950C-30286C572729}" destId="{36F99D75-E1DA-458C-B072-5AD8CB65AC27}" srcOrd="0" destOrd="0" presId="urn:microsoft.com/office/officeart/2005/8/layout/pyramid2"/>
    <dgm:cxn modelId="{35F0F611-A27E-41A3-A42F-3971C5C137CF}" type="presParOf" srcId="{602C5847-2D0E-45A6-950C-30286C572729}" destId="{7249C270-122F-4CBB-8691-E16BDED2B572}" srcOrd="1" destOrd="0" presId="urn:microsoft.com/office/officeart/2005/8/layout/pyramid2"/>
    <dgm:cxn modelId="{2E75A3E9-C29B-409F-8BCB-0CA09D98C8EE}" type="presParOf" srcId="{7249C270-122F-4CBB-8691-E16BDED2B572}" destId="{84D62BFD-9402-4251-8600-974156EC108F}" srcOrd="0" destOrd="0" presId="urn:microsoft.com/office/officeart/2005/8/layout/pyramid2"/>
    <dgm:cxn modelId="{A1A8D3CD-0009-4453-83B1-8A9531FB8329}" type="presParOf" srcId="{7249C270-122F-4CBB-8691-E16BDED2B572}" destId="{334302DA-3BA9-44B8-A5DE-8FC39942C799}" srcOrd="1" destOrd="0" presId="urn:microsoft.com/office/officeart/2005/8/layout/pyramid2"/>
    <dgm:cxn modelId="{03D2F580-B129-4450-A32E-00A1E0E7546B}" type="presParOf" srcId="{7249C270-122F-4CBB-8691-E16BDED2B572}" destId="{573CE739-D022-4A5A-B739-D1370C5F0444}" srcOrd="2" destOrd="0" presId="urn:microsoft.com/office/officeart/2005/8/layout/pyramid2"/>
    <dgm:cxn modelId="{AC4978FC-D964-4F14-B28D-10CF5D17A016}" type="presParOf" srcId="{7249C270-122F-4CBB-8691-E16BDED2B572}" destId="{73A95994-FAC1-4155-A94F-F76BCF00A0C3}"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2006-2021</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Test: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3" custLinFactNeighborX="1662" custLinFactNeighborY="-2728"/>
      <dgm:spPr/>
    </dgm:pt>
    <dgm:pt modelId="{0ED4B5F4-AC23-4782-97A5-ECA04896903F}" type="pres">
      <dgm:prSet presAssocID="{B1E09936-1207-488F-8AAA-E3988D914A8A}" presName="ParentText" presStyleLbl="revTx" presStyleIdx="0" presStyleCnt="2">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3"/>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3"/>
      <dgm:spPr/>
    </dgm:pt>
    <dgm:pt modelId="{7C0AAC4C-8CB9-4ADB-A42C-29FD88BC726E}" type="pres">
      <dgm:prSet presAssocID="{CF8E0EB1-AF9F-4E50-8392-E52159A473EF}" presName="ParentText" presStyleLbl="revTx" presStyleIdx="1" presStyleCnt="2">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2006-2019</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T+1: </a:t>
          </a:r>
        </a:p>
        <a:p>
          <a:r>
            <a:rPr lang="it-IT" sz="1800" dirty="0">
              <a:solidFill>
                <a:schemeClr val="bg1"/>
              </a:solidFill>
              <a:latin typeface="Berlin Sans FB Demi" panose="020E0802020502020306" pitchFamily="34" charset="0"/>
            </a:rPr>
            <a:t>2020</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5CFE4580-18A2-4AD0-8385-50AF16FD813E}">
      <dgm:prSet phldrT="[Testo]" custT="1"/>
      <dgm:spPr/>
      <dgm:t>
        <a:bodyPr/>
        <a:lstStyle/>
        <a:p>
          <a:r>
            <a:rPr lang="it-IT" sz="1800" dirty="0">
              <a:solidFill>
                <a:schemeClr val="bg1"/>
              </a:solidFill>
              <a:latin typeface="Berlin Sans FB Demi" panose="020E0802020502020306" pitchFamily="34" charset="0"/>
            </a:rPr>
            <a:t>T+2: </a:t>
          </a:r>
        </a:p>
        <a:p>
          <a:r>
            <a:rPr lang="it-IT" sz="1800" dirty="0">
              <a:solidFill>
                <a:schemeClr val="bg1"/>
              </a:solidFill>
              <a:latin typeface="Berlin Sans FB Demi" panose="020E0802020502020306" pitchFamily="34" charset="0"/>
            </a:rPr>
            <a:t>2021</a:t>
          </a:r>
          <a:endParaRPr lang="en-GB" sz="1800" dirty="0">
            <a:solidFill>
              <a:schemeClr val="bg1"/>
            </a:solidFill>
            <a:latin typeface="Berlin Sans FB Demi" panose="020E0802020502020306" pitchFamily="34" charset="0"/>
          </a:endParaRPr>
        </a:p>
      </dgm:t>
    </dgm:pt>
    <dgm:pt modelId="{9DAC0DCA-870B-44DB-A3DF-5E1CC0D197A3}" type="parTrans" cxnId="{17B5B587-B7BF-493C-A912-2670A4CC77E2}">
      <dgm:prSet/>
      <dgm:spPr/>
      <dgm:t>
        <a:bodyPr/>
        <a:lstStyle/>
        <a:p>
          <a:endParaRPr lang="en-GB"/>
        </a:p>
      </dgm:t>
    </dgm:pt>
    <dgm:pt modelId="{389994D6-FCF5-4893-B650-FAA8DDE1EC7D}" type="sibTrans" cxnId="{17B5B587-B7BF-493C-A912-2670A4CC77E2}">
      <dgm:prSet/>
      <dgm:spPr/>
      <dgm:t>
        <a:bodyPr/>
        <a:lstStyle/>
        <a:p>
          <a:endParaRPr lang="en-GB"/>
        </a:p>
      </dgm:t>
    </dgm:pt>
    <dgm:pt modelId="{072FD47D-2343-4189-84AF-FBC44E3468D9}">
      <dgm:prSet phldrT="[Testo]" custT="1"/>
      <dgm:spPr/>
      <dgm:t>
        <a:bodyPr/>
        <a:lstStyle/>
        <a:p>
          <a:r>
            <a:rPr lang="it-IT" sz="1800" dirty="0">
              <a:solidFill>
                <a:schemeClr val="bg1"/>
              </a:solidFill>
              <a:latin typeface="Berlin Sans FB Demi" panose="020E0802020502020306" pitchFamily="34" charset="0"/>
            </a:rPr>
            <a:t>T+3: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7B580729-125E-4B2F-A754-D76DB6E79091}" type="parTrans" cxnId="{1B468660-BF8B-42AB-BC11-764360224890}">
      <dgm:prSet/>
      <dgm:spPr/>
      <dgm:t>
        <a:bodyPr/>
        <a:lstStyle/>
        <a:p>
          <a:endParaRPr lang="en-GB"/>
        </a:p>
      </dgm:t>
    </dgm:pt>
    <dgm:pt modelId="{90167B3F-28EC-4C61-B344-36AFF851BB1F}" type="sibTrans" cxnId="{1B468660-BF8B-42AB-BC11-764360224890}">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7" custScaleX="124617" custLinFactNeighborX="1662" custLinFactNeighborY="-2728"/>
      <dgm:spPr/>
    </dgm:pt>
    <dgm:pt modelId="{0ED4B5F4-AC23-4782-97A5-ECA04896903F}" type="pres">
      <dgm:prSet presAssocID="{B1E09936-1207-488F-8AAA-E3988D914A8A}" presName="ParentText" presStyleLbl="revTx" presStyleIdx="0" presStyleCnt="4" custScaleX="113115">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7"/>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7"/>
      <dgm:spPr/>
    </dgm:pt>
    <dgm:pt modelId="{7C0AAC4C-8CB9-4ADB-A42C-29FD88BC726E}" type="pres">
      <dgm:prSet presAssocID="{CF8E0EB1-AF9F-4E50-8392-E52159A473EF}" presName="ParentText" presStyleLbl="revTx" presStyleIdx="1" presStyleCnt="4">
        <dgm:presLayoutVars>
          <dgm:chMax val="0"/>
          <dgm:chPref val="0"/>
          <dgm:bulletEnabled val="1"/>
        </dgm:presLayoutVars>
      </dgm:prSet>
      <dgm:spPr/>
    </dgm:pt>
    <dgm:pt modelId="{27B61F35-CA8E-4A12-AA1B-D232CAA43037}" type="pres">
      <dgm:prSet presAssocID="{CF8E0EB1-AF9F-4E50-8392-E52159A473EF}" presName="Triangle" presStyleLbl="alignNode1" presStyleIdx="3" presStyleCnt="7"/>
      <dgm:spPr/>
    </dgm:pt>
    <dgm:pt modelId="{128E31A7-5452-4D59-9484-1D4E51CFEA53}" type="pres">
      <dgm:prSet presAssocID="{05A0BB8C-EE79-444D-AC1C-D37A94E987FA}" presName="sibTrans" presStyleCnt="0"/>
      <dgm:spPr/>
    </dgm:pt>
    <dgm:pt modelId="{46A52B97-2A43-4748-9726-892109B2C0FF}" type="pres">
      <dgm:prSet presAssocID="{05A0BB8C-EE79-444D-AC1C-D37A94E987FA}" presName="space" presStyleCnt="0"/>
      <dgm:spPr/>
    </dgm:pt>
    <dgm:pt modelId="{17366B97-58FF-4830-9026-3FAC87280708}" type="pres">
      <dgm:prSet presAssocID="{5CFE4580-18A2-4AD0-8385-50AF16FD813E}" presName="composite" presStyleCnt="0"/>
      <dgm:spPr/>
    </dgm:pt>
    <dgm:pt modelId="{E9FD0FED-DFF6-45CD-9EEC-D45281A76BB8}" type="pres">
      <dgm:prSet presAssocID="{5CFE4580-18A2-4AD0-8385-50AF16FD813E}" presName="LShape" presStyleLbl="alignNode1" presStyleIdx="4" presStyleCnt="7"/>
      <dgm:spPr/>
    </dgm:pt>
    <dgm:pt modelId="{8B41B492-955B-4B06-8E16-62F09E78FD49}" type="pres">
      <dgm:prSet presAssocID="{5CFE4580-18A2-4AD0-8385-50AF16FD813E}" presName="ParentText" presStyleLbl="revTx" presStyleIdx="2" presStyleCnt="4">
        <dgm:presLayoutVars>
          <dgm:chMax val="0"/>
          <dgm:chPref val="0"/>
          <dgm:bulletEnabled val="1"/>
        </dgm:presLayoutVars>
      </dgm:prSet>
      <dgm:spPr/>
    </dgm:pt>
    <dgm:pt modelId="{70A0C863-72B6-4B43-8CDB-9E21E6E51EEA}" type="pres">
      <dgm:prSet presAssocID="{5CFE4580-18A2-4AD0-8385-50AF16FD813E}" presName="Triangle" presStyleLbl="alignNode1" presStyleIdx="5" presStyleCnt="7"/>
      <dgm:spPr/>
    </dgm:pt>
    <dgm:pt modelId="{5AFBB339-3828-45D8-85B8-17F92A9F5DD2}" type="pres">
      <dgm:prSet presAssocID="{389994D6-FCF5-4893-B650-FAA8DDE1EC7D}" presName="sibTrans" presStyleCnt="0"/>
      <dgm:spPr/>
    </dgm:pt>
    <dgm:pt modelId="{26AA1C78-A5AA-4746-B2B4-783D0371634D}" type="pres">
      <dgm:prSet presAssocID="{389994D6-FCF5-4893-B650-FAA8DDE1EC7D}" presName="space" presStyleCnt="0"/>
      <dgm:spPr/>
    </dgm:pt>
    <dgm:pt modelId="{6147A5BC-00A2-4EB3-8EE6-1F549401A31E}" type="pres">
      <dgm:prSet presAssocID="{072FD47D-2343-4189-84AF-FBC44E3468D9}" presName="composite" presStyleCnt="0"/>
      <dgm:spPr/>
    </dgm:pt>
    <dgm:pt modelId="{17919678-414D-4CC0-ADDA-F36CC10F8C0E}" type="pres">
      <dgm:prSet presAssocID="{072FD47D-2343-4189-84AF-FBC44E3468D9}" presName="LShape" presStyleLbl="alignNode1" presStyleIdx="6" presStyleCnt="7"/>
      <dgm:spPr/>
    </dgm:pt>
    <dgm:pt modelId="{E7B5BAC3-9405-412F-9DBF-61ABA9CC23FB}" type="pres">
      <dgm:prSet presAssocID="{072FD47D-2343-4189-84AF-FBC44E3468D9}" presName="ParentText" presStyleLbl="revTx" presStyleIdx="3" presStyleCnt="4">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69C4231D-3065-40BE-8B9D-FE9E0260C718}" type="presOf" srcId="{072FD47D-2343-4189-84AF-FBC44E3468D9}" destId="{E7B5BAC3-9405-412F-9DBF-61ABA9CC23FB}" srcOrd="0" destOrd="0" presId="urn:microsoft.com/office/officeart/2009/3/layout/StepUpProcess"/>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9BD585D-5C76-4B7D-B23C-EFFCB383E87B}" type="presOf" srcId="{5CFE4580-18A2-4AD0-8385-50AF16FD813E}" destId="{8B41B492-955B-4B06-8E16-62F09E78FD49}" srcOrd="0" destOrd="0" presId="urn:microsoft.com/office/officeart/2009/3/layout/StepUpProcess"/>
    <dgm:cxn modelId="{1B468660-BF8B-42AB-BC11-764360224890}" srcId="{DB6288B1-7556-45D1-9174-7765EF570E7F}" destId="{072FD47D-2343-4189-84AF-FBC44E3468D9}" srcOrd="3" destOrd="0" parTransId="{7B580729-125E-4B2F-A754-D76DB6E79091}" sibTransId="{90167B3F-28EC-4C61-B344-36AFF851BB1F}"/>
    <dgm:cxn modelId="{17B5B587-B7BF-493C-A912-2670A4CC77E2}" srcId="{DB6288B1-7556-45D1-9174-7765EF570E7F}" destId="{5CFE4580-18A2-4AD0-8385-50AF16FD813E}" srcOrd="2" destOrd="0" parTransId="{9DAC0DCA-870B-44DB-A3DF-5E1CC0D197A3}" sibTransId="{389994D6-FCF5-4893-B650-FAA8DDE1EC7D}"/>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 modelId="{04F69F1C-6663-40B7-8CDC-101F8BB2DDDD}" type="presParOf" srcId="{AFF0D311-3A82-4138-B52E-C76A4549D83E}" destId="{27B61F35-CA8E-4A12-AA1B-D232CAA43037}" srcOrd="2" destOrd="0" presId="urn:microsoft.com/office/officeart/2009/3/layout/StepUpProcess"/>
    <dgm:cxn modelId="{DD8738C2-1026-4406-AE51-9BCD59578235}" type="presParOf" srcId="{2DA7DF02-A447-4661-8CC3-B72A14BBBD7C}" destId="{128E31A7-5452-4D59-9484-1D4E51CFEA53}" srcOrd="3" destOrd="0" presId="urn:microsoft.com/office/officeart/2009/3/layout/StepUpProcess"/>
    <dgm:cxn modelId="{D93C97A8-1D23-4A20-950F-DA3A5D0A4B15}" type="presParOf" srcId="{128E31A7-5452-4D59-9484-1D4E51CFEA53}" destId="{46A52B97-2A43-4748-9726-892109B2C0FF}" srcOrd="0" destOrd="0" presId="urn:microsoft.com/office/officeart/2009/3/layout/StepUpProcess"/>
    <dgm:cxn modelId="{7CC21C78-01A5-451D-8902-23D196DA9C91}" type="presParOf" srcId="{2DA7DF02-A447-4661-8CC3-B72A14BBBD7C}" destId="{17366B97-58FF-4830-9026-3FAC87280708}" srcOrd="4" destOrd="0" presId="urn:microsoft.com/office/officeart/2009/3/layout/StepUpProcess"/>
    <dgm:cxn modelId="{A3037B89-D8F2-499E-8489-08DDED31CECD}" type="presParOf" srcId="{17366B97-58FF-4830-9026-3FAC87280708}" destId="{E9FD0FED-DFF6-45CD-9EEC-D45281A76BB8}" srcOrd="0" destOrd="0" presId="urn:microsoft.com/office/officeart/2009/3/layout/StepUpProcess"/>
    <dgm:cxn modelId="{3CB19268-670B-43A4-ADF9-8FD93FADB0F5}" type="presParOf" srcId="{17366B97-58FF-4830-9026-3FAC87280708}" destId="{8B41B492-955B-4B06-8E16-62F09E78FD49}" srcOrd="1" destOrd="0" presId="urn:microsoft.com/office/officeart/2009/3/layout/StepUpProcess"/>
    <dgm:cxn modelId="{9825EBE8-AB1B-4CC7-AEEB-DD3EAEF93A38}" type="presParOf" srcId="{17366B97-58FF-4830-9026-3FAC87280708}" destId="{70A0C863-72B6-4B43-8CDB-9E21E6E51EEA}" srcOrd="2" destOrd="0" presId="urn:microsoft.com/office/officeart/2009/3/layout/StepUpProcess"/>
    <dgm:cxn modelId="{1BB1A9B9-D262-4F07-B926-A0579F0F301E}" type="presParOf" srcId="{2DA7DF02-A447-4661-8CC3-B72A14BBBD7C}" destId="{5AFBB339-3828-45D8-85B8-17F92A9F5DD2}" srcOrd="5" destOrd="0" presId="urn:microsoft.com/office/officeart/2009/3/layout/StepUpProcess"/>
    <dgm:cxn modelId="{AFD2D03A-86BB-4B0F-B2DD-95ACB3804BF6}" type="presParOf" srcId="{5AFBB339-3828-45D8-85B8-17F92A9F5DD2}" destId="{26AA1C78-A5AA-4746-B2B4-783D0371634D}" srcOrd="0" destOrd="0" presId="urn:microsoft.com/office/officeart/2009/3/layout/StepUpProcess"/>
    <dgm:cxn modelId="{AB418624-41AB-483F-AFC2-CEFBFDCF1E25}" type="presParOf" srcId="{2DA7DF02-A447-4661-8CC3-B72A14BBBD7C}" destId="{6147A5BC-00A2-4EB3-8EE6-1F549401A31E}" srcOrd="6" destOrd="0" presId="urn:microsoft.com/office/officeart/2009/3/layout/StepUpProcess"/>
    <dgm:cxn modelId="{40F6ECED-EFEC-43A6-858D-24371A1BAFBA}" type="presParOf" srcId="{6147A5BC-00A2-4EB3-8EE6-1F549401A31E}" destId="{17919678-414D-4CC0-ADDA-F36CC10F8C0E}" srcOrd="0" destOrd="0" presId="urn:microsoft.com/office/officeart/2009/3/layout/StepUpProcess"/>
    <dgm:cxn modelId="{8222B4D3-9092-42DC-9612-46E8290380CD}" type="presParOf" srcId="{6147A5BC-00A2-4EB3-8EE6-1F549401A31E}" destId="{E7B5BAC3-9405-412F-9DBF-61ABA9CC23FB}"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C074EC-D645-480D-B721-D11FC2DF77B6}" type="doc">
      <dgm:prSet loTypeId="urn:microsoft.com/office/officeart/2005/8/layout/chevron1" loCatId="process" qsTypeId="urn:microsoft.com/office/officeart/2005/8/quickstyle/simple5" qsCatId="simple" csTypeId="urn:microsoft.com/office/officeart/2005/8/colors/colorful1" csCatId="colorful"/>
      <dgm:spPr/>
      <dgm:t>
        <a:bodyPr/>
        <a:lstStyle/>
        <a:p>
          <a:endParaRPr lang="en-US"/>
        </a:p>
      </dgm:t>
    </dgm:pt>
    <dgm:pt modelId="{8A8A801E-0205-4B0F-82BE-AD2DC5153666}">
      <dgm:prSet/>
      <dgm:spPr/>
      <dgm:t>
        <a:bodyPr/>
        <a:lstStyle/>
        <a:p>
          <a:r>
            <a:rPr lang="en-US" b="1" i="1"/>
            <a:t>Strengths and Limitations of LMMs</a:t>
          </a:r>
          <a:endParaRPr lang="en-US"/>
        </a:p>
      </dgm:t>
    </dgm:pt>
    <dgm:pt modelId="{B4805265-04B9-4708-A362-C1BC77D0A677}" type="parTrans" cxnId="{E84F4EBC-2DF9-41CD-946F-49309B1B1D10}">
      <dgm:prSet/>
      <dgm:spPr/>
      <dgm:t>
        <a:bodyPr/>
        <a:lstStyle/>
        <a:p>
          <a:endParaRPr lang="en-US"/>
        </a:p>
      </dgm:t>
    </dgm:pt>
    <dgm:pt modelId="{B242A9F4-8722-4F1C-A546-583667ED5CCC}" type="sibTrans" cxnId="{E84F4EBC-2DF9-41CD-946F-49309B1B1D10}">
      <dgm:prSet/>
      <dgm:spPr/>
      <dgm:t>
        <a:bodyPr/>
        <a:lstStyle/>
        <a:p>
          <a:endParaRPr lang="en-US"/>
        </a:p>
      </dgm:t>
    </dgm:pt>
    <dgm:pt modelId="{DB7610D9-7666-4B33-A590-3A27DE860223}">
      <dgm:prSet/>
      <dgm:spPr/>
      <dgm:t>
        <a:bodyPr/>
        <a:lstStyle/>
        <a:p>
          <a:r>
            <a:rPr lang="en-US" b="1"/>
            <a:t>Strengths</a:t>
          </a:r>
          <a:r>
            <a:rPr lang="en-US"/>
            <a:t>:</a:t>
          </a:r>
        </a:p>
      </dgm:t>
    </dgm:pt>
    <dgm:pt modelId="{903B8703-6147-4661-9122-80D2F824E179}" type="parTrans" cxnId="{EBD44302-0BFF-4C7F-BEC1-2997A89B8175}">
      <dgm:prSet/>
      <dgm:spPr/>
      <dgm:t>
        <a:bodyPr/>
        <a:lstStyle/>
        <a:p>
          <a:endParaRPr lang="en-US"/>
        </a:p>
      </dgm:t>
    </dgm:pt>
    <dgm:pt modelId="{1EE347B7-5792-414B-BCBD-91EA1B0DA82E}" type="sibTrans" cxnId="{EBD44302-0BFF-4C7F-BEC1-2997A89B8175}">
      <dgm:prSet/>
      <dgm:spPr/>
      <dgm:t>
        <a:bodyPr/>
        <a:lstStyle/>
        <a:p>
          <a:endParaRPr lang="en-US"/>
        </a:p>
      </dgm:t>
    </dgm:pt>
    <dgm:pt modelId="{5DF65DAB-1C86-4AAD-A14B-F2F44ED1F9EA}">
      <dgm:prSet/>
      <dgm:spPr/>
      <dgm:t>
        <a:bodyPr/>
        <a:lstStyle/>
        <a:p>
          <a:r>
            <a:rPr lang="en-US"/>
            <a:t>Natural Language Understanding</a:t>
          </a:r>
        </a:p>
      </dgm:t>
    </dgm:pt>
    <dgm:pt modelId="{A5B5DA47-2C32-4C1B-A33C-F05A52CBDB1F}" type="parTrans" cxnId="{15E0A1EC-60C2-4BF6-B940-634A10315140}">
      <dgm:prSet/>
      <dgm:spPr/>
      <dgm:t>
        <a:bodyPr/>
        <a:lstStyle/>
        <a:p>
          <a:endParaRPr lang="en-US"/>
        </a:p>
      </dgm:t>
    </dgm:pt>
    <dgm:pt modelId="{2C8EC4F3-DC40-4CC4-80EA-D18B68E6ABC2}" type="sibTrans" cxnId="{15E0A1EC-60C2-4BF6-B940-634A10315140}">
      <dgm:prSet/>
      <dgm:spPr/>
      <dgm:t>
        <a:bodyPr/>
        <a:lstStyle/>
        <a:p>
          <a:endParaRPr lang="en-US"/>
        </a:p>
      </dgm:t>
    </dgm:pt>
    <dgm:pt modelId="{06951A46-3F5E-4637-83D7-3EF30AC87626}">
      <dgm:prSet/>
      <dgm:spPr/>
      <dgm:t>
        <a:bodyPr/>
        <a:lstStyle/>
        <a:p>
          <a:r>
            <a:rPr lang="en-US"/>
            <a:t>Versatile Multimodal Generation</a:t>
          </a:r>
        </a:p>
      </dgm:t>
    </dgm:pt>
    <dgm:pt modelId="{3FC01BEC-0421-4CDA-AFEE-CA0382E4F60F}" type="parTrans" cxnId="{7583B9DF-E266-431E-A2AF-82A5A95AE6B7}">
      <dgm:prSet/>
      <dgm:spPr/>
      <dgm:t>
        <a:bodyPr/>
        <a:lstStyle/>
        <a:p>
          <a:endParaRPr lang="en-US"/>
        </a:p>
      </dgm:t>
    </dgm:pt>
    <dgm:pt modelId="{F46BDB7F-EE77-4557-B7DA-17EA7BEEC903}" type="sibTrans" cxnId="{7583B9DF-E266-431E-A2AF-82A5A95AE6B7}">
      <dgm:prSet/>
      <dgm:spPr/>
      <dgm:t>
        <a:bodyPr/>
        <a:lstStyle/>
        <a:p>
          <a:endParaRPr lang="en-US"/>
        </a:p>
      </dgm:t>
    </dgm:pt>
    <dgm:pt modelId="{9F745458-62CE-428E-9D31-DC96593CEC1A}">
      <dgm:prSet/>
      <dgm:spPr/>
      <dgm:t>
        <a:bodyPr/>
        <a:lstStyle/>
        <a:p>
          <a:r>
            <a:rPr lang="en-US"/>
            <a:t>Automation and Efficiency</a:t>
          </a:r>
        </a:p>
      </dgm:t>
    </dgm:pt>
    <dgm:pt modelId="{33A3E60F-7FB0-4752-9414-BA7F74737641}" type="parTrans" cxnId="{B9BB9549-545F-49FE-A535-7320071D3275}">
      <dgm:prSet/>
      <dgm:spPr/>
      <dgm:t>
        <a:bodyPr/>
        <a:lstStyle/>
        <a:p>
          <a:endParaRPr lang="en-US"/>
        </a:p>
      </dgm:t>
    </dgm:pt>
    <dgm:pt modelId="{A43855D2-9E0F-4E4B-8ABD-063D243C2C35}" type="sibTrans" cxnId="{B9BB9549-545F-49FE-A535-7320071D3275}">
      <dgm:prSet/>
      <dgm:spPr/>
      <dgm:t>
        <a:bodyPr/>
        <a:lstStyle/>
        <a:p>
          <a:endParaRPr lang="en-US"/>
        </a:p>
      </dgm:t>
    </dgm:pt>
    <dgm:pt modelId="{A56AB057-6368-45F4-B873-3F356D72EE34}">
      <dgm:prSet/>
      <dgm:spPr/>
      <dgm:t>
        <a:bodyPr/>
        <a:lstStyle/>
        <a:p>
          <a:r>
            <a:rPr lang="en-US" b="1"/>
            <a:t>Limitations</a:t>
          </a:r>
          <a:r>
            <a:rPr lang="en-US"/>
            <a:t>:</a:t>
          </a:r>
        </a:p>
      </dgm:t>
    </dgm:pt>
    <dgm:pt modelId="{CAA1FA60-C739-4714-A13A-90CED936F48C}" type="parTrans" cxnId="{F218458B-F251-4435-8C9B-EF06C7AC2B9A}">
      <dgm:prSet/>
      <dgm:spPr/>
      <dgm:t>
        <a:bodyPr/>
        <a:lstStyle/>
        <a:p>
          <a:endParaRPr lang="en-US"/>
        </a:p>
      </dgm:t>
    </dgm:pt>
    <dgm:pt modelId="{714E7DFF-FEB8-423C-B69C-5F68837A84D0}" type="sibTrans" cxnId="{F218458B-F251-4435-8C9B-EF06C7AC2B9A}">
      <dgm:prSet/>
      <dgm:spPr/>
      <dgm:t>
        <a:bodyPr/>
        <a:lstStyle/>
        <a:p>
          <a:endParaRPr lang="en-US"/>
        </a:p>
      </dgm:t>
    </dgm:pt>
    <dgm:pt modelId="{40A6A1B1-C335-4D7A-8BD2-4B7A7E89178E}">
      <dgm:prSet/>
      <dgm:spPr/>
      <dgm:t>
        <a:bodyPr/>
        <a:lstStyle/>
        <a:p>
          <a:r>
            <a:rPr lang="en-US"/>
            <a:t>Contextual Understanding and Common Sense Reasoning</a:t>
          </a:r>
        </a:p>
      </dgm:t>
    </dgm:pt>
    <dgm:pt modelId="{B9025333-EF2E-44CE-9497-E9843A5D8DB0}" type="parTrans" cxnId="{FCB2C073-1BD9-4DFB-9224-642EDA2499D3}">
      <dgm:prSet/>
      <dgm:spPr/>
      <dgm:t>
        <a:bodyPr/>
        <a:lstStyle/>
        <a:p>
          <a:endParaRPr lang="en-US"/>
        </a:p>
      </dgm:t>
    </dgm:pt>
    <dgm:pt modelId="{96AC6DF8-6D71-49FF-B64A-FC7C5C75B7E7}" type="sibTrans" cxnId="{FCB2C073-1BD9-4DFB-9224-642EDA2499D3}">
      <dgm:prSet/>
      <dgm:spPr/>
      <dgm:t>
        <a:bodyPr/>
        <a:lstStyle/>
        <a:p>
          <a:endParaRPr lang="en-US"/>
        </a:p>
      </dgm:t>
    </dgm:pt>
    <dgm:pt modelId="{539D00EB-FAA1-47E0-B853-7853A8F0CA16}">
      <dgm:prSet/>
      <dgm:spPr/>
      <dgm:t>
        <a:bodyPr/>
        <a:lstStyle/>
        <a:p>
          <a:r>
            <a:rPr lang="en-US"/>
            <a:t>Bias and Ethical Concerns</a:t>
          </a:r>
        </a:p>
      </dgm:t>
    </dgm:pt>
    <dgm:pt modelId="{49BA5123-AC76-4FA3-941A-CAFCA88B0B76}" type="parTrans" cxnId="{C142859C-54F1-4174-9400-436950EE8ECF}">
      <dgm:prSet/>
      <dgm:spPr/>
      <dgm:t>
        <a:bodyPr/>
        <a:lstStyle/>
        <a:p>
          <a:endParaRPr lang="en-US"/>
        </a:p>
      </dgm:t>
    </dgm:pt>
    <dgm:pt modelId="{35D2832B-4888-4368-BEFC-4A5FD042775F}" type="sibTrans" cxnId="{C142859C-54F1-4174-9400-436950EE8ECF}">
      <dgm:prSet/>
      <dgm:spPr/>
      <dgm:t>
        <a:bodyPr/>
        <a:lstStyle/>
        <a:p>
          <a:endParaRPr lang="en-US"/>
        </a:p>
      </dgm:t>
    </dgm:pt>
    <dgm:pt modelId="{64FCB6B6-DE7B-4D70-A995-825C80C63351}">
      <dgm:prSet/>
      <dgm:spPr/>
      <dgm:t>
        <a:bodyPr/>
        <a:lstStyle/>
        <a:p>
          <a:r>
            <a:rPr lang="en-US"/>
            <a:t>Dependence on Data Quality</a:t>
          </a:r>
        </a:p>
      </dgm:t>
    </dgm:pt>
    <dgm:pt modelId="{2312AAEA-5CA7-4E29-AC3C-33C6356DD4C2}" type="parTrans" cxnId="{1B604379-1E92-42B3-9253-2D9B1A1D533B}">
      <dgm:prSet/>
      <dgm:spPr/>
      <dgm:t>
        <a:bodyPr/>
        <a:lstStyle/>
        <a:p>
          <a:endParaRPr lang="en-US"/>
        </a:p>
      </dgm:t>
    </dgm:pt>
    <dgm:pt modelId="{337D111A-0E8C-4CB4-9027-C16283C89DD7}" type="sibTrans" cxnId="{1B604379-1E92-42B3-9253-2D9B1A1D533B}">
      <dgm:prSet/>
      <dgm:spPr/>
      <dgm:t>
        <a:bodyPr/>
        <a:lstStyle/>
        <a:p>
          <a:endParaRPr lang="en-US"/>
        </a:p>
      </dgm:t>
    </dgm:pt>
    <dgm:pt modelId="{D74EF869-420D-4BDA-9208-23F91471BAA1}">
      <dgm:prSet/>
      <dgm:spPr/>
      <dgm:t>
        <a:bodyPr/>
        <a:lstStyle/>
        <a:p>
          <a:r>
            <a:rPr lang="en-US"/>
            <a:t>Computational Constraints</a:t>
          </a:r>
        </a:p>
      </dgm:t>
    </dgm:pt>
    <dgm:pt modelId="{D3B17998-6813-4DE3-8F8E-E9B3E444A5D9}" type="parTrans" cxnId="{7326652F-EC60-4ED8-A6BC-A0A407889E7D}">
      <dgm:prSet/>
      <dgm:spPr/>
      <dgm:t>
        <a:bodyPr/>
        <a:lstStyle/>
        <a:p>
          <a:endParaRPr lang="en-US"/>
        </a:p>
      </dgm:t>
    </dgm:pt>
    <dgm:pt modelId="{F26A5EC8-711D-42CA-B0F6-86DE86D50128}" type="sibTrans" cxnId="{7326652F-EC60-4ED8-A6BC-A0A407889E7D}">
      <dgm:prSet/>
      <dgm:spPr/>
      <dgm:t>
        <a:bodyPr/>
        <a:lstStyle/>
        <a:p>
          <a:endParaRPr lang="en-US"/>
        </a:p>
      </dgm:t>
    </dgm:pt>
    <dgm:pt modelId="{0C56CD7F-5F3E-4D47-8813-B8C796786DC0}">
      <dgm:prSet/>
      <dgm:spPr/>
      <dgm:t>
        <a:bodyPr/>
        <a:lstStyle/>
        <a:p>
          <a:r>
            <a:rPr lang="en-US"/>
            <a:t>Complexity and Interpretability</a:t>
          </a:r>
        </a:p>
      </dgm:t>
    </dgm:pt>
    <dgm:pt modelId="{63E644E9-EC06-4FC7-9DAF-856222A4D838}" type="parTrans" cxnId="{661D8330-0620-4776-934D-3C094C742381}">
      <dgm:prSet/>
      <dgm:spPr/>
      <dgm:t>
        <a:bodyPr/>
        <a:lstStyle/>
        <a:p>
          <a:endParaRPr lang="en-US"/>
        </a:p>
      </dgm:t>
    </dgm:pt>
    <dgm:pt modelId="{95FD4F36-40CA-4B03-BA30-015177C31E2C}" type="sibTrans" cxnId="{661D8330-0620-4776-934D-3C094C742381}">
      <dgm:prSet/>
      <dgm:spPr/>
      <dgm:t>
        <a:bodyPr/>
        <a:lstStyle/>
        <a:p>
          <a:endParaRPr lang="en-US"/>
        </a:p>
      </dgm:t>
    </dgm:pt>
    <dgm:pt modelId="{081C7C15-9404-4526-936F-957DA4B277A1}" type="pres">
      <dgm:prSet presAssocID="{31C074EC-D645-480D-B721-D11FC2DF77B6}" presName="Name0" presStyleCnt="0">
        <dgm:presLayoutVars>
          <dgm:dir/>
          <dgm:animLvl val="lvl"/>
          <dgm:resizeHandles val="exact"/>
        </dgm:presLayoutVars>
      </dgm:prSet>
      <dgm:spPr/>
    </dgm:pt>
    <dgm:pt modelId="{B2CE9753-4021-4A47-8F75-9FB6D9799396}" type="pres">
      <dgm:prSet presAssocID="{8A8A801E-0205-4B0F-82BE-AD2DC5153666}" presName="composite" presStyleCnt="0"/>
      <dgm:spPr/>
    </dgm:pt>
    <dgm:pt modelId="{6995B3DA-3E10-4EAE-B3F6-097E3314EB52}" type="pres">
      <dgm:prSet presAssocID="{8A8A801E-0205-4B0F-82BE-AD2DC5153666}" presName="parTx" presStyleLbl="node1" presStyleIdx="0" presStyleCnt="1">
        <dgm:presLayoutVars>
          <dgm:chMax val="0"/>
          <dgm:chPref val="0"/>
          <dgm:bulletEnabled val="1"/>
        </dgm:presLayoutVars>
      </dgm:prSet>
      <dgm:spPr/>
    </dgm:pt>
    <dgm:pt modelId="{B919775C-E4C7-49CD-8269-0733E71318BB}" type="pres">
      <dgm:prSet presAssocID="{8A8A801E-0205-4B0F-82BE-AD2DC5153666}" presName="desTx" presStyleLbl="revTx" presStyleIdx="0" presStyleCnt="1">
        <dgm:presLayoutVars>
          <dgm:bulletEnabled val="1"/>
        </dgm:presLayoutVars>
      </dgm:prSet>
      <dgm:spPr/>
    </dgm:pt>
  </dgm:ptLst>
  <dgm:cxnLst>
    <dgm:cxn modelId="{EBD44302-0BFF-4C7F-BEC1-2997A89B8175}" srcId="{8A8A801E-0205-4B0F-82BE-AD2DC5153666}" destId="{DB7610D9-7666-4B33-A590-3A27DE860223}" srcOrd="0" destOrd="0" parTransId="{903B8703-6147-4661-9122-80D2F824E179}" sibTransId="{1EE347B7-5792-414B-BCBD-91EA1B0DA82E}"/>
    <dgm:cxn modelId="{7326652F-EC60-4ED8-A6BC-A0A407889E7D}" srcId="{8A8A801E-0205-4B0F-82BE-AD2DC5153666}" destId="{D74EF869-420D-4BDA-9208-23F91471BAA1}" srcOrd="5" destOrd="0" parTransId="{D3B17998-6813-4DE3-8F8E-E9B3E444A5D9}" sibTransId="{F26A5EC8-711D-42CA-B0F6-86DE86D50128}"/>
    <dgm:cxn modelId="{661D8330-0620-4776-934D-3C094C742381}" srcId="{8A8A801E-0205-4B0F-82BE-AD2DC5153666}" destId="{0C56CD7F-5F3E-4D47-8813-B8C796786DC0}" srcOrd="6" destOrd="0" parTransId="{63E644E9-EC06-4FC7-9DAF-856222A4D838}" sibTransId="{95FD4F36-40CA-4B03-BA30-015177C31E2C}"/>
    <dgm:cxn modelId="{209B6438-EEF9-40EA-9AEF-D5607DCCD95B}" type="presOf" srcId="{8A8A801E-0205-4B0F-82BE-AD2DC5153666}" destId="{6995B3DA-3E10-4EAE-B3F6-097E3314EB52}" srcOrd="0" destOrd="0" presId="urn:microsoft.com/office/officeart/2005/8/layout/chevron1"/>
    <dgm:cxn modelId="{B9BB9549-545F-49FE-A535-7320071D3275}" srcId="{DB7610D9-7666-4B33-A590-3A27DE860223}" destId="{9F745458-62CE-428E-9D31-DC96593CEC1A}" srcOrd="2" destOrd="0" parTransId="{33A3E60F-7FB0-4752-9414-BA7F74737641}" sibTransId="{A43855D2-9E0F-4E4B-8ABD-063D243C2C35}"/>
    <dgm:cxn modelId="{FCB2C073-1BD9-4DFB-9224-642EDA2499D3}" srcId="{8A8A801E-0205-4B0F-82BE-AD2DC5153666}" destId="{40A6A1B1-C335-4D7A-8BD2-4B7A7E89178E}" srcOrd="2" destOrd="0" parTransId="{B9025333-EF2E-44CE-9497-E9843A5D8DB0}" sibTransId="{96AC6DF8-6D71-49FF-B64A-FC7C5C75B7E7}"/>
    <dgm:cxn modelId="{1B604379-1E92-42B3-9253-2D9B1A1D533B}" srcId="{8A8A801E-0205-4B0F-82BE-AD2DC5153666}" destId="{64FCB6B6-DE7B-4D70-A995-825C80C63351}" srcOrd="4" destOrd="0" parTransId="{2312AAEA-5CA7-4E29-AC3C-33C6356DD4C2}" sibTransId="{337D111A-0E8C-4CB4-9027-C16283C89DD7}"/>
    <dgm:cxn modelId="{AC00B759-D16A-41CD-B0CA-BAF492D95D5D}" type="presOf" srcId="{06951A46-3F5E-4637-83D7-3EF30AC87626}" destId="{B919775C-E4C7-49CD-8269-0733E71318BB}" srcOrd="0" destOrd="2" presId="urn:microsoft.com/office/officeart/2005/8/layout/chevron1"/>
    <dgm:cxn modelId="{F24B077C-59C7-40AA-91FC-373B99327484}" type="presOf" srcId="{DB7610D9-7666-4B33-A590-3A27DE860223}" destId="{B919775C-E4C7-49CD-8269-0733E71318BB}" srcOrd="0" destOrd="0" presId="urn:microsoft.com/office/officeart/2005/8/layout/chevron1"/>
    <dgm:cxn modelId="{415AB87C-25E2-428A-AA20-2B9F448B5AAC}" type="presOf" srcId="{31C074EC-D645-480D-B721-D11FC2DF77B6}" destId="{081C7C15-9404-4526-936F-957DA4B277A1}" srcOrd="0" destOrd="0" presId="urn:microsoft.com/office/officeart/2005/8/layout/chevron1"/>
    <dgm:cxn modelId="{F218458B-F251-4435-8C9B-EF06C7AC2B9A}" srcId="{8A8A801E-0205-4B0F-82BE-AD2DC5153666}" destId="{A56AB057-6368-45F4-B873-3F356D72EE34}" srcOrd="1" destOrd="0" parTransId="{CAA1FA60-C739-4714-A13A-90CED936F48C}" sibTransId="{714E7DFF-FEB8-423C-B69C-5F68837A84D0}"/>
    <dgm:cxn modelId="{C142859C-54F1-4174-9400-436950EE8ECF}" srcId="{8A8A801E-0205-4B0F-82BE-AD2DC5153666}" destId="{539D00EB-FAA1-47E0-B853-7853A8F0CA16}" srcOrd="3" destOrd="0" parTransId="{49BA5123-AC76-4FA3-941A-CAFCA88B0B76}" sibTransId="{35D2832B-4888-4368-BEFC-4A5FD042775F}"/>
    <dgm:cxn modelId="{446824A3-71C7-4339-92CD-8118B73A10EF}" type="presOf" srcId="{40A6A1B1-C335-4D7A-8BD2-4B7A7E89178E}" destId="{B919775C-E4C7-49CD-8269-0733E71318BB}" srcOrd="0" destOrd="5" presId="urn:microsoft.com/office/officeart/2005/8/layout/chevron1"/>
    <dgm:cxn modelId="{1BE6E9A7-48E2-427E-A935-49C999461E20}" type="presOf" srcId="{9F745458-62CE-428E-9D31-DC96593CEC1A}" destId="{B919775C-E4C7-49CD-8269-0733E71318BB}" srcOrd="0" destOrd="3" presId="urn:microsoft.com/office/officeart/2005/8/layout/chevron1"/>
    <dgm:cxn modelId="{97479AB6-E411-4F1A-AF00-670473B0E1A2}" type="presOf" srcId="{D74EF869-420D-4BDA-9208-23F91471BAA1}" destId="{B919775C-E4C7-49CD-8269-0733E71318BB}" srcOrd="0" destOrd="8" presId="urn:microsoft.com/office/officeart/2005/8/layout/chevron1"/>
    <dgm:cxn modelId="{E84F4EBC-2DF9-41CD-946F-49309B1B1D10}" srcId="{31C074EC-D645-480D-B721-D11FC2DF77B6}" destId="{8A8A801E-0205-4B0F-82BE-AD2DC5153666}" srcOrd="0" destOrd="0" parTransId="{B4805265-04B9-4708-A362-C1BC77D0A677}" sibTransId="{B242A9F4-8722-4F1C-A546-583667ED5CCC}"/>
    <dgm:cxn modelId="{387A27C7-82D5-44DD-A594-96C394A8E886}" type="presOf" srcId="{539D00EB-FAA1-47E0-B853-7853A8F0CA16}" destId="{B919775C-E4C7-49CD-8269-0733E71318BB}" srcOrd="0" destOrd="6" presId="urn:microsoft.com/office/officeart/2005/8/layout/chevron1"/>
    <dgm:cxn modelId="{508188CD-5C3F-4CFD-A15C-530317B02C61}" type="presOf" srcId="{0C56CD7F-5F3E-4D47-8813-B8C796786DC0}" destId="{B919775C-E4C7-49CD-8269-0733E71318BB}" srcOrd="0" destOrd="9" presId="urn:microsoft.com/office/officeart/2005/8/layout/chevron1"/>
    <dgm:cxn modelId="{77C3FFCD-1D48-4BC3-830F-C8C086D75E2B}" type="presOf" srcId="{64FCB6B6-DE7B-4D70-A995-825C80C63351}" destId="{B919775C-E4C7-49CD-8269-0733E71318BB}" srcOrd="0" destOrd="7" presId="urn:microsoft.com/office/officeart/2005/8/layout/chevron1"/>
    <dgm:cxn modelId="{7583B9DF-E266-431E-A2AF-82A5A95AE6B7}" srcId="{DB7610D9-7666-4B33-A590-3A27DE860223}" destId="{06951A46-3F5E-4637-83D7-3EF30AC87626}" srcOrd="1" destOrd="0" parTransId="{3FC01BEC-0421-4CDA-AFEE-CA0382E4F60F}" sibTransId="{F46BDB7F-EE77-4557-B7DA-17EA7BEEC903}"/>
    <dgm:cxn modelId="{15E0A1EC-60C2-4BF6-B940-634A10315140}" srcId="{DB7610D9-7666-4B33-A590-3A27DE860223}" destId="{5DF65DAB-1C86-4AAD-A14B-F2F44ED1F9EA}" srcOrd="0" destOrd="0" parTransId="{A5B5DA47-2C32-4C1B-A33C-F05A52CBDB1F}" sibTransId="{2C8EC4F3-DC40-4CC4-80EA-D18B68E6ABC2}"/>
    <dgm:cxn modelId="{DAA3A3FB-DD6C-404C-8423-D56B2664196F}" type="presOf" srcId="{A56AB057-6368-45F4-B873-3F356D72EE34}" destId="{B919775C-E4C7-49CD-8269-0733E71318BB}" srcOrd="0" destOrd="4" presId="urn:microsoft.com/office/officeart/2005/8/layout/chevron1"/>
    <dgm:cxn modelId="{C4F595FD-B368-45A8-8D7A-6D945639A835}" type="presOf" srcId="{5DF65DAB-1C86-4AAD-A14B-F2F44ED1F9EA}" destId="{B919775C-E4C7-49CD-8269-0733E71318BB}" srcOrd="0" destOrd="1" presId="urn:microsoft.com/office/officeart/2005/8/layout/chevron1"/>
    <dgm:cxn modelId="{4A4125E0-7919-4AE1-B6EB-3E1691DDBB92}" type="presParOf" srcId="{081C7C15-9404-4526-936F-957DA4B277A1}" destId="{B2CE9753-4021-4A47-8F75-9FB6D9799396}" srcOrd="0" destOrd="0" presId="urn:microsoft.com/office/officeart/2005/8/layout/chevron1"/>
    <dgm:cxn modelId="{5E9054DF-59C5-4AEF-BC7D-35E9C28C5C3A}" type="presParOf" srcId="{B2CE9753-4021-4A47-8F75-9FB6D9799396}" destId="{6995B3DA-3E10-4EAE-B3F6-097E3314EB52}" srcOrd="0" destOrd="0" presId="urn:microsoft.com/office/officeart/2005/8/layout/chevron1"/>
    <dgm:cxn modelId="{EB72CB67-4A72-4EF8-A2B1-B1896BEFA3D8}" type="presParOf" srcId="{B2CE9753-4021-4A47-8F75-9FB6D9799396}" destId="{B919775C-E4C7-49CD-8269-0733E71318B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21D29-F5EA-4EF1-A397-2D6FCE1A052E}">
      <dsp:nvSpPr>
        <dsp:cNvPr id="0" name=""/>
        <dsp:cNvSpPr/>
      </dsp:nvSpPr>
      <dsp:spPr>
        <a:xfrm>
          <a:off x="459050" y="0"/>
          <a:ext cx="5202578" cy="2078090"/>
        </a:xfrm>
        <a:prstGeom prst="rightArrow">
          <a:avLst/>
        </a:prstGeom>
        <a:solidFill>
          <a:schemeClr val="tx2">
            <a:lumMod val="50000"/>
            <a:lumOff val="50000"/>
          </a:schemeClr>
        </a:solidFill>
        <a:ln>
          <a:noFill/>
        </a:ln>
        <a:effectLst/>
      </dsp:spPr>
      <dsp:style>
        <a:lnRef idx="0">
          <a:scrgbClr r="0" g="0" b="0"/>
        </a:lnRef>
        <a:fillRef idx="1">
          <a:scrgbClr r="0" g="0" b="0"/>
        </a:fillRef>
        <a:effectRef idx="0">
          <a:scrgbClr r="0" g="0" b="0"/>
        </a:effectRef>
        <a:fontRef idx="minor"/>
      </dsp:style>
    </dsp:sp>
    <dsp:sp modelId="{B02CAA17-08BA-435E-B882-E28451FE5BB0}">
      <dsp:nvSpPr>
        <dsp:cNvPr id="0" name=""/>
        <dsp:cNvSpPr/>
      </dsp:nvSpPr>
      <dsp:spPr>
        <a:xfrm>
          <a:off x="0"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Uncertainty Quantification</a:t>
          </a:r>
          <a:endParaRPr lang="en-GB" sz="1800" kern="1200" dirty="0">
            <a:latin typeface="Verdana" panose="020B0604030504040204" pitchFamily="34" charset="0"/>
            <a:ea typeface="Verdana" panose="020B0604030504040204" pitchFamily="34" charset="0"/>
          </a:endParaRPr>
        </a:p>
      </dsp:txBody>
      <dsp:txXfrm>
        <a:off x="40578" y="664005"/>
        <a:ext cx="1755048" cy="750080"/>
      </dsp:txXfrm>
    </dsp:sp>
    <dsp:sp modelId="{3F347F38-D262-47DE-9489-C860847F8D41}">
      <dsp:nvSpPr>
        <dsp:cNvPr id="0" name=""/>
        <dsp:cNvSpPr/>
      </dsp:nvSpPr>
      <dsp:spPr>
        <a:xfrm>
          <a:off x="2142237"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Conformal Prediction</a:t>
          </a:r>
          <a:endParaRPr lang="en-GB" sz="1800" kern="1200" dirty="0">
            <a:latin typeface="Verdana" panose="020B0604030504040204" pitchFamily="34" charset="0"/>
            <a:ea typeface="Verdana" panose="020B0604030504040204" pitchFamily="34" charset="0"/>
          </a:endParaRPr>
        </a:p>
      </dsp:txBody>
      <dsp:txXfrm>
        <a:off x="2182815" y="664005"/>
        <a:ext cx="1755048" cy="750080"/>
      </dsp:txXfrm>
    </dsp:sp>
    <dsp:sp modelId="{78FAEC36-0FAD-4AC9-A5E6-7FD85FB31B8F}">
      <dsp:nvSpPr>
        <dsp:cNvPr id="0" name=""/>
        <dsp:cNvSpPr/>
      </dsp:nvSpPr>
      <dsp:spPr>
        <a:xfrm>
          <a:off x="4284475" y="623427"/>
          <a:ext cx="1836204" cy="831236"/>
        </a:xfrm>
        <a:prstGeom prst="roundRect">
          <a:avLst/>
        </a:prstGeom>
        <a:solidFill>
          <a:schemeClr val="bg2">
            <a:lumMod val="5000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Certainty Quantification</a:t>
          </a:r>
          <a:endParaRPr lang="en-GB" sz="1800" kern="1200" dirty="0">
            <a:latin typeface="Verdana" panose="020B0604030504040204" pitchFamily="34" charset="0"/>
            <a:ea typeface="Verdana" panose="020B0604030504040204" pitchFamily="34" charset="0"/>
          </a:endParaRPr>
        </a:p>
      </dsp:txBody>
      <dsp:txXfrm>
        <a:off x="4325053" y="664005"/>
        <a:ext cx="1755048" cy="750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4085C-F60B-4775-AAAB-06957999DC37}">
      <dsp:nvSpPr>
        <dsp:cNvPr id="0" name=""/>
        <dsp:cNvSpPr/>
      </dsp:nvSpPr>
      <dsp:spPr>
        <a:xfrm>
          <a:off x="1061437" y="385055"/>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A79F1-89BD-4B1A-B025-BBEE5A0A468A}">
      <dsp:nvSpPr>
        <dsp:cNvPr id="0" name=""/>
        <dsp:cNvSpPr/>
      </dsp:nvSpPr>
      <dsp:spPr>
        <a:xfrm>
          <a:off x="158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b="1" i="0" kern="1200">
              <a:latin typeface="Verdana" panose="020B0604030504040204" pitchFamily="34" charset="0"/>
              <a:ea typeface="Verdana" panose="020B0604030504040204" pitchFamily="34" charset="0"/>
            </a:rPr>
            <a:t>Exchangeability</a:t>
          </a:r>
          <a:endParaRPr lang="it-IT" sz="2800" kern="1200">
            <a:latin typeface="Verdana" panose="020B0604030504040204" pitchFamily="34" charset="0"/>
            <a:ea typeface="Verdana" panose="020B0604030504040204" pitchFamily="34" charset="0"/>
          </a:endParaRPr>
        </a:p>
      </dsp:txBody>
      <dsp:txXfrm>
        <a:off x="1582" y="1673614"/>
        <a:ext cx="3261093" cy="489164"/>
      </dsp:txXfrm>
    </dsp:sp>
    <dsp:sp modelId="{E5D8BE8C-C997-4017-8462-9BFA330BE95A}">
      <dsp:nvSpPr>
        <dsp:cNvPr id="0" name=""/>
        <dsp:cNvSpPr/>
      </dsp:nvSpPr>
      <dsp:spPr>
        <a:xfrm>
          <a:off x="158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sz="1700" kern="1200" dirty="0">
            <a:latin typeface="Verdana" panose="020B0604030504040204" pitchFamily="34" charset="0"/>
            <a:ea typeface="Verdana" panose="020B0604030504040204" pitchFamily="34" charset="0"/>
          </a:endParaRPr>
        </a:p>
      </dsp:txBody>
      <dsp:txXfrm>
        <a:off x="1582" y="2231232"/>
        <a:ext cx="3261093" cy="1576516"/>
      </dsp:txXfrm>
    </dsp:sp>
    <dsp:sp modelId="{00A3CD97-3179-49EC-8194-D98A290B36E1}">
      <dsp:nvSpPr>
        <dsp:cNvPr id="0" name=""/>
        <dsp:cNvSpPr/>
      </dsp:nvSpPr>
      <dsp:spPr>
        <a:xfrm>
          <a:off x="4893223" y="385055"/>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AF754-BDF3-4F28-AF0F-D34841A7C4CF}">
      <dsp:nvSpPr>
        <dsp:cNvPr id="0" name=""/>
        <dsp:cNvSpPr/>
      </dsp:nvSpPr>
      <dsp:spPr>
        <a:xfrm>
          <a:off x="3833367"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Validity</a:t>
          </a:r>
        </a:p>
      </dsp:txBody>
      <dsp:txXfrm>
        <a:off x="3833367" y="1673614"/>
        <a:ext cx="3261093" cy="489164"/>
      </dsp:txXfrm>
    </dsp:sp>
    <dsp:sp modelId="{8B42C0C5-45B8-4071-9BC1-D40978BF417F}">
      <dsp:nvSpPr>
        <dsp:cNvPr id="0" name=""/>
        <dsp:cNvSpPr/>
      </dsp:nvSpPr>
      <dsp:spPr>
        <a:xfrm>
          <a:off x="3833367"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sz="1700" kern="1200">
            <a:latin typeface="Verdana" panose="020B0604030504040204" pitchFamily="34" charset="0"/>
            <a:ea typeface="Verdana" panose="020B0604030504040204" pitchFamily="34" charset="0"/>
          </a:endParaRPr>
        </a:p>
      </dsp:txBody>
      <dsp:txXfrm>
        <a:off x="3833367" y="2231232"/>
        <a:ext cx="3261093" cy="1576516"/>
      </dsp:txXfrm>
    </dsp:sp>
    <dsp:sp modelId="{682C99CD-B5F7-40C4-8680-A766BB0119C7}">
      <dsp:nvSpPr>
        <dsp:cNvPr id="0" name=""/>
        <dsp:cNvSpPr/>
      </dsp:nvSpPr>
      <dsp:spPr>
        <a:xfrm>
          <a:off x="8725008" y="385055"/>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0167B-E0DD-4C91-97F5-8EF348A3F8A1}">
      <dsp:nvSpPr>
        <dsp:cNvPr id="0" name=""/>
        <dsp:cNvSpPr/>
      </dsp:nvSpPr>
      <dsp:spPr>
        <a:xfrm>
          <a:off x="766515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Efficiency</a:t>
          </a:r>
        </a:p>
      </dsp:txBody>
      <dsp:txXfrm>
        <a:off x="7665152" y="1673614"/>
        <a:ext cx="3261093" cy="489164"/>
      </dsp:txXfrm>
    </dsp:sp>
    <dsp:sp modelId="{0E7C01E4-1806-4DC3-9D85-C5C87EA075CD}">
      <dsp:nvSpPr>
        <dsp:cNvPr id="0" name=""/>
        <dsp:cNvSpPr/>
      </dsp:nvSpPr>
      <dsp:spPr>
        <a:xfrm>
          <a:off x="766515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sz="1700" kern="1200">
            <a:latin typeface="Verdana" panose="020B0604030504040204" pitchFamily="34" charset="0"/>
            <a:ea typeface="Verdana" panose="020B0604030504040204" pitchFamily="34" charset="0"/>
          </a:endParaRPr>
        </a:p>
      </dsp:txBody>
      <dsp:txXfrm>
        <a:off x="7665152" y="2231232"/>
        <a:ext cx="3261093" cy="1576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8229-2245-436B-A29E-52E5C89CEBB1}">
      <dsp:nvSpPr>
        <dsp:cNvPr id="0" name=""/>
        <dsp:cNvSpPr/>
      </dsp:nvSpPr>
      <dsp:spPr>
        <a:xfrm>
          <a:off x="339122" y="1658729"/>
          <a:ext cx="927360" cy="9273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C32B70-10A8-4CED-B4EE-F9C2C7FFB05B}">
      <dsp:nvSpPr>
        <dsp:cNvPr id="0" name=""/>
        <dsp:cNvSpPr/>
      </dsp:nvSpPr>
      <dsp:spPr>
        <a:xfrm>
          <a:off x="533868" y="1853475"/>
          <a:ext cx="537868" cy="537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AE2FF-610E-4100-BDE5-31C9D965EAB8}">
      <dsp:nvSpPr>
        <dsp:cNvPr id="0" name=""/>
        <dsp:cNvSpPr/>
      </dsp:nvSpPr>
      <dsp:spPr>
        <a:xfrm>
          <a:off x="1465202"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err="1"/>
            <a:t>Full</a:t>
          </a:r>
          <a:r>
            <a:rPr lang="de-DE" sz="1600" b="1" kern="1200" dirty="0"/>
            <a:t> </a:t>
          </a:r>
          <a:r>
            <a:rPr lang="de-DE" sz="1600" b="1" kern="1200" dirty="0" err="1"/>
            <a:t>Conformal</a:t>
          </a:r>
          <a:r>
            <a:rPr lang="de-DE" sz="1600" b="1" kern="1200" dirty="0"/>
            <a:t> </a:t>
          </a:r>
          <a:r>
            <a:rPr lang="de-DE" sz="1600" b="1" kern="1200" dirty="0" err="1"/>
            <a:t>Prediction</a:t>
          </a:r>
          <a:r>
            <a:rPr lang="de-DE" sz="1600" kern="1200" dirty="0"/>
            <a:t> (</a:t>
          </a:r>
          <a:r>
            <a:rPr lang="de-DE" sz="1600" kern="1200" dirty="0" err="1"/>
            <a:t>Trasductive</a:t>
          </a:r>
          <a:r>
            <a:rPr lang="de-DE" sz="1600" kern="1200" dirty="0"/>
            <a:t>)</a:t>
          </a:r>
          <a:r>
            <a:rPr lang="en-US" sz="1600" kern="1200" dirty="0"/>
            <a:t> leverages the entire dataset for training and requires model retraining for each new prediction</a:t>
          </a:r>
          <a:r>
            <a:rPr lang="de-DE" sz="1600" kern="1200" dirty="0"/>
            <a:t>. This </a:t>
          </a:r>
          <a:r>
            <a:rPr lang="de-DE" sz="1600" kern="1200" dirty="0" err="1"/>
            <a:t>approach</a:t>
          </a:r>
          <a:r>
            <a:rPr lang="de-DE" sz="1600" kern="1200" dirty="0"/>
            <a:t> </a:t>
          </a:r>
          <a:r>
            <a:rPr lang="de-DE" sz="1600" kern="1200" dirty="0" err="1"/>
            <a:t>ensures</a:t>
          </a:r>
          <a:r>
            <a:rPr lang="de-DE" sz="1600" kern="1200" dirty="0"/>
            <a:t> </a:t>
          </a:r>
          <a:r>
            <a:rPr lang="de-DE" sz="1600" kern="1200" dirty="0" err="1"/>
            <a:t>that</a:t>
          </a:r>
          <a:r>
            <a:rPr lang="de-DE" sz="1600" kern="1200" dirty="0"/>
            <a:t> </a:t>
          </a:r>
          <a:r>
            <a:rPr lang="de-DE" sz="1600" kern="1200" dirty="0" err="1"/>
            <a:t>each</a:t>
          </a:r>
          <a:r>
            <a:rPr lang="de-DE" sz="1600" kern="1200" dirty="0"/>
            <a:t> </a:t>
          </a:r>
          <a:r>
            <a:rPr lang="de-DE" sz="1600" kern="1200" dirty="0" err="1"/>
            <a:t>prediction</a:t>
          </a:r>
          <a:r>
            <a:rPr lang="de-DE" sz="1600" kern="1200" dirty="0"/>
            <a:t> </a:t>
          </a:r>
          <a:r>
            <a:rPr lang="de-DE" sz="1600" kern="1200" dirty="0" err="1"/>
            <a:t>is</a:t>
          </a:r>
          <a:r>
            <a:rPr lang="de-DE" sz="1600" kern="1200" dirty="0"/>
            <a:t> </a:t>
          </a:r>
          <a:r>
            <a:rPr lang="de-DE" sz="1600" kern="1200" dirty="0" err="1"/>
            <a:t>made</a:t>
          </a:r>
          <a:r>
            <a:rPr lang="de-DE" sz="1600" kern="1200" dirty="0"/>
            <a:t> </a:t>
          </a:r>
          <a:r>
            <a:rPr lang="de-DE" sz="1600" kern="1200" dirty="0" err="1"/>
            <a:t>with</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up</a:t>
          </a:r>
          <a:r>
            <a:rPr lang="de-DE" sz="1600" kern="1200" dirty="0"/>
            <a:t>-</a:t>
          </a:r>
          <a:r>
            <a:rPr lang="de-DE" sz="1600" kern="1200" dirty="0" err="1"/>
            <a:t>to</a:t>
          </a:r>
          <a:r>
            <a:rPr lang="de-DE" sz="1600" kern="1200" dirty="0"/>
            <a:t>-date </a:t>
          </a:r>
          <a:r>
            <a:rPr lang="de-DE" sz="1600" kern="1200" dirty="0" err="1"/>
            <a:t>information</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general</a:t>
          </a:r>
          <a:r>
            <a:rPr lang="de-DE" sz="1600" kern="1200" dirty="0"/>
            <a:t> and </a:t>
          </a:r>
          <a:r>
            <a:rPr lang="de-DE" sz="1600" kern="1200" dirty="0" err="1"/>
            <a:t>computationally</a:t>
          </a:r>
          <a:r>
            <a:rPr lang="de-DE" sz="1600" kern="1200" dirty="0"/>
            <a:t> intensive </a:t>
          </a:r>
          <a:r>
            <a:rPr lang="de-DE" sz="1600" kern="1200" dirty="0" err="1"/>
            <a:t>approach</a:t>
          </a:r>
          <a:r>
            <a:rPr lang="de-DE" sz="1600" kern="1200" dirty="0"/>
            <a:t>.</a:t>
          </a:r>
          <a:endParaRPr lang="en-US" sz="1600" kern="1200" dirty="0"/>
        </a:p>
      </dsp:txBody>
      <dsp:txXfrm>
        <a:off x="1465202" y="1658729"/>
        <a:ext cx="2185920" cy="927360"/>
      </dsp:txXfrm>
    </dsp:sp>
    <dsp:sp modelId="{C8DCD722-B9C0-4C32-A0C0-E19838EF8071}">
      <dsp:nvSpPr>
        <dsp:cNvPr id="0" name=""/>
        <dsp:cNvSpPr/>
      </dsp:nvSpPr>
      <dsp:spPr>
        <a:xfrm>
          <a:off x="4032003" y="1658729"/>
          <a:ext cx="927360" cy="9273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F2746-BB17-4EED-BCDF-B8B90FBF8CDE}">
      <dsp:nvSpPr>
        <dsp:cNvPr id="0" name=""/>
        <dsp:cNvSpPr/>
      </dsp:nvSpPr>
      <dsp:spPr>
        <a:xfrm>
          <a:off x="4226749" y="1853475"/>
          <a:ext cx="537868" cy="537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DD2EA-7320-44D6-BE08-5B2606D49BE8}">
      <dsp:nvSpPr>
        <dsp:cNvPr id="0" name=""/>
        <dsp:cNvSpPr/>
      </dsp:nvSpPr>
      <dsp:spPr>
        <a:xfrm>
          <a:off x="5158083"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Split </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a:t>(</a:t>
          </a:r>
          <a:r>
            <a:rPr lang="de-DE" sz="1600" kern="1200" dirty="0" err="1"/>
            <a:t>Inductive</a:t>
          </a:r>
          <a:r>
            <a:rPr lang="de-DE" sz="1600" kern="1200" dirty="0"/>
            <a:t>) </a:t>
          </a:r>
          <a:r>
            <a:rPr lang="de-DE" sz="1600" kern="1200" dirty="0" err="1"/>
            <a:t>splits</a:t>
          </a:r>
          <a:r>
            <a:rPr lang="de-DE" sz="1600" kern="1200" dirty="0"/>
            <a:t> </a:t>
          </a:r>
          <a:r>
            <a:rPr lang="de-DE" sz="1600" kern="1200" dirty="0" err="1"/>
            <a:t>the</a:t>
          </a:r>
          <a:r>
            <a:rPr lang="de-DE" sz="1600" kern="1200" dirty="0"/>
            <a:t> </a:t>
          </a:r>
          <a:r>
            <a:rPr lang="de-DE" sz="1600" kern="1200" dirty="0" err="1"/>
            <a:t>data</a:t>
          </a:r>
          <a:r>
            <a:rPr lang="de-DE" sz="1600" kern="1200" dirty="0"/>
            <a:t> </a:t>
          </a:r>
          <a:r>
            <a:rPr lang="de-DE" sz="1600" kern="1200" dirty="0" err="1"/>
            <a:t>into</a:t>
          </a:r>
          <a:r>
            <a:rPr lang="de-DE" sz="1600" kern="1200" dirty="0"/>
            <a:t> </a:t>
          </a:r>
          <a:r>
            <a:rPr lang="de-DE" sz="1600" kern="1200" dirty="0" err="1"/>
            <a:t>training</a:t>
          </a:r>
          <a:r>
            <a:rPr lang="de-DE" sz="1600" kern="1200" dirty="0"/>
            <a:t> and </a:t>
          </a:r>
          <a:r>
            <a:rPr lang="de-DE" sz="1600" kern="1200" dirty="0" err="1"/>
            <a:t>calibration</a:t>
          </a:r>
          <a:r>
            <a:rPr lang="de-DE" sz="1600" kern="1200" dirty="0"/>
            <a:t> </a:t>
          </a:r>
          <a:r>
            <a:rPr lang="de-DE" sz="1600" kern="1200" dirty="0" err="1"/>
            <a:t>sets</a:t>
          </a:r>
          <a:r>
            <a:rPr lang="de-DE" sz="1600" kern="1200" dirty="0"/>
            <a:t>. The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a:t>
          </a:r>
          <a:r>
            <a:rPr lang="de-DE" sz="1600" kern="1200" dirty="0" err="1"/>
            <a:t>once</a:t>
          </a:r>
          <a:r>
            <a:rPr lang="de-DE" sz="1600" kern="1200" dirty="0"/>
            <a:t> on </a:t>
          </a:r>
          <a:r>
            <a:rPr lang="de-DE" sz="1600" kern="1200" dirty="0" err="1"/>
            <a:t>the</a:t>
          </a:r>
          <a:r>
            <a:rPr lang="de-DE" sz="1600" kern="1200" dirty="0"/>
            <a:t> </a:t>
          </a:r>
          <a:r>
            <a:rPr lang="de-DE" sz="1600" kern="1200" dirty="0" err="1"/>
            <a:t>training</a:t>
          </a:r>
          <a:r>
            <a:rPr lang="de-DE" sz="1600" kern="1200" dirty="0"/>
            <a:t> </a:t>
          </a:r>
          <a:r>
            <a:rPr lang="de-DE" sz="1600" kern="1200" dirty="0" err="1"/>
            <a:t>set</a:t>
          </a:r>
          <a:r>
            <a:rPr lang="de-DE" sz="1600" kern="1200" dirty="0"/>
            <a:t>, and </a:t>
          </a:r>
          <a:r>
            <a:rPr lang="de-DE" sz="1600" kern="1200" dirty="0" err="1"/>
            <a:t>the</a:t>
          </a:r>
          <a:r>
            <a:rPr lang="de-DE" sz="1600" kern="1200" dirty="0"/>
            <a:t> </a:t>
          </a:r>
          <a:r>
            <a:rPr lang="de-DE" sz="1600" kern="1200" dirty="0" err="1"/>
            <a:t>calibration</a:t>
          </a:r>
          <a:r>
            <a:rPr lang="de-DE" sz="1600" kern="1200" dirty="0"/>
            <a:t> </a:t>
          </a:r>
          <a:r>
            <a:rPr lang="de-DE" sz="1600" kern="1200" dirty="0" err="1"/>
            <a:t>set</a:t>
          </a:r>
          <a:r>
            <a:rPr lang="de-DE" sz="1600" kern="1200" dirty="0"/>
            <a:t> </a:t>
          </a:r>
          <a:r>
            <a:rPr lang="de-DE" sz="1600" kern="1200" dirty="0" err="1"/>
            <a:t>is</a:t>
          </a:r>
          <a:r>
            <a:rPr lang="de-DE" sz="1600" kern="1200" dirty="0"/>
            <a:t> </a:t>
          </a:r>
          <a:r>
            <a:rPr lang="de-DE" sz="1600" kern="1200" dirty="0" err="1"/>
            <a:t>used</a:t>
          </a:r>
          <a:r>
            <a:rPr lang="de-DE" sz="1600" kern="1200" dirty="0"/>
            <a:t> </a:t>
          </a:r>
          <a:r>
            <a:rPr lang="de-DE" sz="1600" kern="1200" dirty="0" err="1"/>
            <a:t>to</a:t>
          </a:r>
          <a:r>
            <a:rPr lang="de-DE" sz="1600" kern="1200" dirty="0"/>
            <a:t> </a:t>
          </a:r>
          <a:r>
            <a:rPr lang="de-DE" sz="1600" kern="1200" dirty="0" err="1"/>
            <a:t>adjust</a:t>
          </a:r>
          <a:r>
            <a:rPr lang="de-DE" sz="1600" kern="1200" dirty="0"/>
            <a:t> </a:t>
          </a:r>
          <a:r>
            <a:rPr lang="de-DE" sz="1600" kern="1200" dirty="0" err="1"/>
            <a:t>the</a:t>
          </a:r>
          <a:r>
            <a:rPr lang="de-DE" sz="1600" kern="1200" dirty="0"/>
            <a:t> </a:t>
          </a:r>
          <a:r>
            <a:rPr lang="de-DE" sz="1600" kern="1200" dirty="0" err="1"/>
            <a:t>prediction</a:t>
          </a:r>
          <a:r>
            <a:rPr lang="de-DE" sz="1600" kern="1200" dirty="0"/>
            <a:t> </a:t>
          </a:r>
          <a:r>
            <a:rPr lang="de-DE" sz="1600" kern="1200" dirty="0" err="1"/>
            <a:t>intervals</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computationally</a:t>
          </a:r>
          <a:r>
            <a:rPr lang="de-DE" sz="1600" kern="1200" dirty="0"/>
            <a:t> </a:t>
          </a:r>
          <a:r>
            <a:rPr lang="de-DE" sz="1600" kern="1200" dirty="0" err="1"/>
            <a:t>efficient</a:t>
          </a:r>
          <a:r>
            <a:rPr lang="de-DE" sz="1600" kern="1200" dirty="0"/>
            <a:t> variant.</a:t>
          </a:r>
          <a:endParaRPr lang="en-US" sz="1600" kern="1200" dirty="0"/>
        </a:p>
      </dsp:txBody>
      <dsp:txXfrm>
        <a:off x="5158083" y="1658729"/>
        <a:ext cx="2185920" cy="927360"/>
      </dsp:txXfrm>
    </dsp:sp>
    <dsp:sp modelId="{94F3E914-8EAF-40A8-806D-76E5C1A37760}">
      <dsp:nvSpPr>
        <dsp:cNvPr id="0" name=""/>
        <dsp:cNvSpPr/>
      </dsp:nvSpPr>
      <dsp:spPr>
        <a:xfrm>
          <a:off x="7724884" y="1658729"/>
          <a:ext cx="927360" cy="9273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7F862-3C1A-4B32-BF29-2152FE5BC586}">
      <dsp:nvSpPr>
        <dsp:cNvPr id="0" name=""/>
        <dsp:cNvSpPr/>
      </dsp:nvSpPr>
      <dsp:spPr>
        <a:xfrm>
          <a:off x="7919630" y="1853475"/>
          <a:ext cx="537868" cy="537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29ABAC-13E1-46BB-9D06-29C615C20481}">
      <dsp:nvSpPr>
        <dsp:cNvPr id="0" name=""/>
        <dsp:cNvSpPr/>
      </dsp:nvSpPr>
      <dsp:spPr>
        <a:xfrm>
          <a:off x="8850964" y="1700882"/>
          <a:ext cx="2185920" cy="84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Cross-</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err="1"/>
            <a:t>is</a:t>
          </a:r>
          <a:r>
            <a:rPr lang="de-DE" sz="1600" kern="1200" dirty="0"/>
            <a:t> a </a:t>
          </a:r>
          <a:r>
            <a:rPr lang="de-DE" sz="1600" kern="1200" dirty="0" err="1"/>
            <a:t>resampling-based</a:t>
          </a:r>
          <a:r>
            <a:rPr lang="de-DE" sz="1600" kern="1200" dirty="0"/>
            <a:t> </a:t>
          </a:r>
          <a:r>
            <a:rPr lang="de-DE" sz="1600" kern="1200" dirty="0" err="1"/>
            <a:t>method</a:t>
          </a:r>
          <a:r>
            <a:rPr lang="de-DE" sz="1600" kern="1200" dirty="0"/>
            <a:t> </a:t>
          </a:r>
          <a:r>
            <a:rPr lang="de-DE" sz="1600" kern="1200" dirty="0" err="1"/>
            <a:t>that</a:t>
          </a:r>
          <a:r>
            <a:rPr lang="de-DE" sz="1600" kern="1200" dirty="0"/>
            <a:t> </a:t>
          </a:r>
          <a:r>
            <a:rPr lang="de-DE" sz="1600" kern="1200" dirty="0" err="1"/>
            <a:t>generalises</a:t>
          </a:r>
          <a:r>
            <a:rPr lang="de-DE" sz="1600" kern="1200" dirty="0"/>
            <a:t> </a:t>
          </a:r>
          <a:r>
            <a:rPr lang="de-DE" sz="1600" kern="1200" dirty="0" err="1"/>
            <a:t>the</a:t>
          </a:r>
          <a:r>
            <a:rPr lang="de-DE" sz="1600" kern="1200" dirty="0"/>
            <a:t> </a:t>
          </a:r>
          <a:r>
            <a:rPr lang="de-DE" sz="1600" kern="1200" dirty="0" err="1"/>
            <a:t>split</a:t>
          </a:r>
          <a:r>
            <a:rPr lang="de-DE" sz="1600" kern="1200" dirty="0"/>
            <a:t> </a:t>
          </a:r>
          <a:r>
            <a:rPr lang="de-DE" sz="1600" kern="1200" dirty="0" err="1"/>
            <a:t>conformal</a:t>
          </a:r>
          <a:r>
            <a:rPr lang="de-DE" sz="1600" kern="1200" dirty="0"/>
            <a:t> </a:t>
          </a:r>
          <a:r>
            <a:rPr lang="de-DE" sz="1600" kern="1200" dirty="0" err="1"/>
            <a:t>prediction</a:t>
          </a:r>
          <a:r>
            <a:rPr lang="de-DE" sz="1600" kern="1200" dirty="0"/>
            <a:t>. Data </a:t>
          </a:r>
          <a:r>
            <a:rPr lang="de-DE" sz="1600" kern="1200" dirty="0" err="1"/>
            <a:t>is</a:t>
          </a:r>
          <a:r>
            <a:rPr lang="de-DE" sz="1600" kern="1200" dirty="0"/>
            <a:t> </a:t>
          </a:r>
          <a:r>
            <a:rPr lang="de-DE" sz="1600" kern="1200" dirty="0" err="1"/>
            <a:t>split</a:t>
          </a:r>
          <a:r>
            <a:rPr lang="de-DE" sz="1600" kern="1200" dirty="0"/>
            <a:t> </a:t>
          </a:r>
          <a:r>
            <a:rPr lang="de-DE" sz="1600" kern="1200" dirty="0" err="1"/>
            <a:t>into</a:t>
          </a:r>
          <a:r>
            <a:rPr lang="de-DE" sz="1600" kern="1200" dirty="0"/>
            <a:t> K </a:t>
          </a:r>
          <a:r>
            <a:rPr lang="de-DE" sz="1600" kern="1200" dirty="0" err="1"/>
            <a:t>folds</a:t>
          </a:r>
          <a:r>
            <a:rPr lang="de-DE" sz="1600" kern="1200" dirty="0"/>
            <a:t>; </a:t>
          </a:r>
          <a:r>
            <a:rPr lang="de-DE" sz="1600" kern="1200" dirty="0" err="1"/>
            <a:t>for</a:t>
          </a:r>
          <a:r>
            <a:rPr lang="de-DE" sz="1600" kern="1200" dirty="0"/>
            <a:t> </a:t>
          </a:r>
          <a:r>
            <a:rPr lang="de-DE" sz="1600" kern="1200" dirty="0" err="1"/>
            <a:t>each</a:t>
          </a:r>
          <a:r>
            <a:rPr lang="de-DE" sz="1600" kern="1200" dirty="0"/>
            <a:t> </a:t>
          </a:r>
          <a:r>
            <a:rPr lang="de-DE" sz="1600" kern="1200" dirty="0" err="1"/>
            <a:t>fold</a:t>
          </a:r>
          <a:r>
            <a:rPr lang="de-DE" sz="1600" kern="1200" dirty="0"/>
            <a:t>, </a:t>
          </a:r>
          <a:r>
            <a:rPr lang="de-DE" sz="1600" kern="1200" dirty="0" err="1"/>
            <a:t>the</a:t>
          </a:r>
          <a:r>
            <a:rPr lang="de-DE" sz="1600" kern="1200" dirty="0"/>
            <a:t>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on </a:t>
          </a:r>
          <a:r>
            <a:rPr lang="de-DE" sz="1600" kern="1200" dirty="0" err="1"/>
            <a:t>the</a:t>
          </a:r>
          <a:r>
            <a:rPr lang="de-DE" sz="1600" kern="1200" dirty="0"/>
            <a:t> </a:t>
          </a:r>
          <a:r>
            <a:rPr lang="de-DE" sz="1600" kern="1200" dirty="0" err="1"/>
            <a:t>remaining</a:t>
          </a:r>
          <a:r>
            <a:rPr lang="de-DE" sz="1600" kern="1200" dirty="0"/>
            <a:t> K-1 </a:t>
          </a:r>
          <a:r>
            <a:rPr lang="de-DE" sz="1600" kern="1200" dirty="0" err="1"/>
            <a:t>folds</a:t>
          </a:r>
          <a:r>
            <a:rPr lang="de-DE" sz="1600" kern="1200" dirty="0"/>
            <a:t>, and </a:t>
          </a:r>
          <a:r>
            <a:rPr lang="de-DE" sz="1600" kern="1200" dirty="0" err="1"/>
            <a:t>the</a:t>
          </a:r>
          <a:r>
            <a:rPr lang="de-DE" sz="1600" kern="1200" dirty="0"/>
            <a:t>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computed</a:t>
          </a:r>
          <a:r>
            <a:rPr lang="de-DE" sz="1600" kern="1200" dirty="0"/>
            <a:t> on </a:t>
          </a:r>
          <a:r>
            <a:rPr lang="de-DE" sz="1600" kern="1200" dirty="0" err="1"/>
            <a:t>the</a:t>
          </a:r>
          <a:r>
            <a:rPr lang="de-DE" sz="1600" kern="1200" dirty="0"/>
            <a:t> </a:t>
          </a:r>
          <a:r>
            <a:rPr lang="de-DE" sz="1600" kern="1200" dirty="0" err="1"/>
            <a:t>left</a:t>
          </a:r>
          <a:r>
            <a:rPr lang="de-DE" sz="1600" kern="1200" dirty="0"/>
            <a:t>-out </a:t>
          </a:r>
          <a:r>
            <a:rPr lang="de-DE" sz="1600" kern="1200" dirty="0" err="1"/>
            <a:t>fold</a:t>
          </a:r>
          <a:r>
            <a:rPr lang="de-DE" sz="1600" kern="1200" dirty="0"/>
            <a:t>. The final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built</a:t>
          </a:r>
          <a:r>
            <a:rPr lang="de-DE" sz="1600" kern="1200" dirty="0"/>
            <a:t> </a:t>
          </a:r>
          <a:r>
            <a:rPr lang="de-DE" sz="1600" kern="1200" dirty="0" err="1"/>
            <a:t>by</a:t>
          </a:r>
          <a:r>
            <a:rPr lang="de-DE" sz="1600" kern="1200" dirty="0"/>
            <a:t> </a:t>
          </a:r>
          <a:r>
            <a:rPr lang="de-DE" sz="1600" kern="1200" dirty="0" err="1"/>
            <a:t>aggregating</a:t>
          </a:r>
          <a:r>
            <a:rPr lang="de-DE" sz="1600" kern="1200" dirty="0"/>
            <a:t> </a:t>
          </a:r>
          <a:r>
            <a:rPr lang="de-DE" sz="1600" kern="1200" dirty="0" err="1"/>
            <a:t>results</a:t>
          </a:r>
          <a:r>
            <a:rPr lang="de-DE" sz="1600" kern="1200" dirty="0"/>
            <a:t> </a:t>
          </a:r>
          <a:r>
            <a:rPr lang="de-DE" sz="1600" kern="1200" dirty="0" err="1"/>
            <a:t>across</a:t>
          </a:r>
          <a:r>
            <a:rPr lang="de-DE" sz="1600" kern="1200" dirty="0"/>
            <a:t> all </a:t>
          </a:r>
          <a:r>
            <a:rPr lang="de-DE" sz="1600" kern="1200" dirty="0" err="1"/>
            <a:t>partitions</a:t>
          </a:r>
          <a:r>
            <a:rPr lang="de-DE" sz="1600" kern="1200" dirty="0"/>
            <a:t>.    </a:t>
          </a:r>
          <a:endParaRPr lang="en-US" sz="1600" kern="1200" dirty="0"/>
        </a:p>
      </dsp:txBody>
      <dsp:txXfrm>
        <a:off x="8850964" y="1700882"/>
        <a:ext cx="2185920" cy="843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4F8C8-A94E-44DF-BEA6-6088E6BCF493}">
      <dsp:nvSpPr>
        <dsp:cNvPr id="0" name=""/>
        <dsp:cNvSpPr/>
      </dsp:nvSpPr>
      <dsp:spPr>
        <a:xfrm>
          <a:off x="2227332" y="13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Non </a:t>
          </a:r>
          <a:r>
            <a:rPr lang="it-IT" sz="1200" kern="1200" dirty="0" err="1">
              <a:solidFill>
                <a:schemeClr val="bg1"/>
              </a:solidFill>
              <a:latin typeface="Verdana" panose="020B0604030504040204" pitchFamily="34" charset="0"/>
              <a:ea typeface="Verdana" panose="020B0604030504040204" pitchFamily="34" charset="0"/>
            </a:rPr>
            <a:t>Conformity</a:t>
          </a:r>
          <a:r>
            <a:rPr lang="it-IT" sz="1200" kern="1200" dirty="0">
              <a:solidFill>
                <a:schemeClr val="bg1"/>
              </a:solidFill>
              <a:latin typeface="Verdana" panose="020B0604030504040204" pitchFamily="34" charset="0"/>
              <a:ea typeface="Verdana" panose="020B0604030504040204" pitchFamily="34" charset="0"/>
            </a:rPr>
            <a:t> Score</a:t>
          </a:r>
        </a:p>
      </dsp:txBody>
      <dsp:txXfrm>
        <a:off x="2597588" y="137"/>
        <a:ext cx="740512" cy="1221845"/>
      </dsp:txXfrm>
    </dsp:sp>
    <dsp:sp modelId="{BFE512B4-E169-48E3-B993-85E1FA939792}">
      <dsp:nvSpPr>
        <dsp:cNvPr id="0" name=""/>
        <dsp:cNvSpPr/>
      </dsp:nvSpPr>
      <dsp:spPr>
        <a:xfrm rot="3600000">
          <a:off x="3581455" y="722285"/>
          <a:ext cx="1481024" cy="1600335"/>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Miscoverage</a:t>
          </a:r>
          <a:r>
            <a:rPr lang="it-IT" sz="1200" kern="1200" dirty="0">
              <a:solidFill>
                <a:schemeClr val="bg1"/>
              </a:solidFill>
              <a:latin typeface="Verdana" panose="020B0604030504040204" pitchFamily="34" charset="0"/>
              <a:ea typeface="Verdana" panose="020B0604030504040204" pitchFamily="34" charset="0"/>
            </a:rPr>
            <a:t> rate/Coverage</a:t>
          </a:r>
        </a:p>
      </dsp:txBody>
      <dsp:txXfrm rot="-5400000">
        <a:off x="3763617" y="1087402"/>
        <a:ext cx="1341156" cy="740512"/>
      </dsp:txXfrm>
    </dsp:sp>
    <dsp:sp modelId="{1228B9E9-EA4F-4041-BDE5-2E9379392D9D}">
      <dsp:nvSpPr>
        <dsp:cNvPr id="0" name=""/>
        <dsp:cNvSpPr/>
      </dsp:nvSpPr>
      <dsp:spPr>
        <a:xfrm rot="7200000">
          <a:off x="3581455"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Verdana" panose="020B0604030504040204" pitchFamily="34" charset="0"/>
              <a:ea typeface="Verdana" panose="020B0604030504040204" pitchFamily="34" charset="0"/>
            </a:rPr>
            <a:t>Data </a:t>
          </a:r>
          <a:r>
            <a:rPr lang="it-IT" sz="1200" kern="1200" dirty="0">
              <a:solidFill>
                <a:schemeClr val="bg1"/>
              </a:solidFill>
              <a:latin typeface="Verdana" panose="020B0604030504040204" pitchFamily="34" charset="0"/>
              <a:ea typeface="Verdana" panose="020B0604030504040204" pitchFamily="34" charset="0"/>
            </a:rPr>
            <a:t>Splitting (optional </a:t>
          </a:r>
          <a:r>
            <a:rPr lang="it-IT" sz="1200" kern="1200" dirty="0" err="1">
              <a:solidFill>
                <a:schemeClr val="bg1"/>
              </a:solidFill>
              <a:latin typeface="Verdana" panose="020B0604030504040204" pitchFamily="34" charset="0"/>
              <a:ea typeface="Verdana" panose="020B0604030504040204" pitchFamily="34" charset="0"/>
            </a:rPr>
            <a:t>but</a:t>
          </a:r>
          <a:r>
            <a:rPr lang="it-IT" sz="1200" kern="1200" dirty="0">
              <a:solidFill>
                <a:schemeClr val="bg1"/>
              </a:solidFill>
              <a:latin typeface="Verdana" panose="020B0604030504040204" pitchFamily="34" charset="0"/>
              <a:ea typeface="Verdana" panose="020B0604030504040204" pitchFamily="34" charset="0"/>
            </a:rPr>
            <a:t> common)</a:t>
          </a:r>
        </a:p>
      </dsp:txBody>
      <dsp:txXfrm rot="-5400000">
        <a:off x="3823273" y="2780597"/>
        <a:ext cx="1221845" cy="740512"/>
      </dsp:txXfrm>
    </dsp:sp>
    <dsp:sp modelId="{F09E21DD-DD9C-44BA-A3AF-060D5E67EFA3}">
      <dsp:nvSpPr>
        <dsp:cNvPr id="0" name=""/>
        <dsp:cNvSpPr/>
      </dsp:nvSpPr>
      <dsp:spPr>
        <a:xfrm rot="10800000">
          <a:off x="2227332" y="3127350"/>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Train the model</a:t>
          </a:r>
        </a:p>
      </dsp:txBody>
      <dsp:txXfrm rot="10800000">
        <a:off x="2597588" y="3386529"/>
        <a:ext cx="740512" cy="1221845"/>
      </dsp:txXfrm>
    </dsp:sp>
    <dsp:sp modelId="{CB472A82-FE27-4162-A079-ADA24BB84857}">
      <dsp:nvSpPr>
        <dsp:cNvPr id="0" name=""/>
        <dsp:cNvSpPr/>
      </dsp:nvSpPr>
      <dsp:spPr>
        <a:xfrm rot="14400000">
          <a:off x="873210"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Calibrate the model</a:t>
          </a:r>
        </a:p>
      </dsp:txBody>
      <dsp:txXfrm rot="5400000">
        <a:off x="890572" y="2780597"/>
        <a:ext cx="1221845" cy="740512"/>
      </dsp:txXfrm>
    </dsp:sp>
    <dsp:sp modelId="{2F1FECE0-E2D3-4C7C-941F-72F52102395D}">
      <dsp:nvSpPr>
        <dsp:cNvPr id="0" name=""/>
        <dsp:cNvSpPr/>
      </dsp:nvSpPr>
      <dsp:spPr>
        <a:xfrm rot="18000000">
          <a:off x="873210" y="781941"/>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Prediction</a:t>
          </a:r>
          <a:r>
            <a:rPr lang="it-IT" sz="1200" kern="1200" dirty="0">
              <a:solidFill>
                <a:schemeClr val="bg1"/>
              </a:solidFill>
              <a:latin typeface="Verdana" panose="020B0604030504040204" pitchFamily="34" charset="0"/>
              <a:ea typeface="Verdana" panose="020B0604030504040204" pitchFamily="34" charset="0"/>
            </a:rPr>
            <a:t> on </a:t>
          </a:r>
          <a:r>
            <a:rPr lang="it-IT" sz="1200" kern="1200" dirty="0" err="1">
              <a:solidFill>
                <a:schemeClr val="bg1"/>
              </a:solidFill>
              <a:latin typeface="Verdana" panose="020B0604030504040204" pitchFamily="34" charset="0"/>
              <a:ea typeface="Verdana" panose="020B0604030504040204" pitchFamily="34" charset="0"/>
            </a:rPr>
            <a:t>unseen</a:t>
          </a:r>
          <a:r>
            <a:rPr lang="it-IT" sz="1200" kern="1200" dirty="0">
              <a:solidFill>
                <a:schemeClr val="bg1"/>
              </a:solidFill>
              <a:latin typeface="Verdana" panose="020B0604030504040204" pitchFamily="34" charset="0"/>
              <a:ea typeface="Verdana" panose="020B0604030504040204" pitchFamily="34" charset="0"/>
            </a:rPr>
            <a:t> data</a:t>
          </a:r>
        </a:p>
      </dsp:txBody>
      <dsp:txXfrm rot="5400000">
        <a:off x="890572" y="1087402"/>
        <a:ext cx="1221845" cy="74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99D75-E1DA-458C-B072-5AD8CB65AC27}">
      <dsp:nvSpPr>
        <dsp:cNvPr id="0" name=""/>
        <dsp:cNvSpPr/>
      </dsp:nvSpPr>
      <dsp:spPr>
        <a:xfrm>
          <a:off x="948266" y="0"/>
          <a:ext cx="5418667" cy="5418667"/>
        </a:xfrm>
        <a:prstGeom prst="triangl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62BFD-9402-4251-8600-974156EC108F}">
      <dsp:nvSpPr>
        <dsp:cNvPr id="0" name=""/>
        <dsp:cNvSpPr/>
      </dsp:nvSpPr>
      <dsp:spPr>
        <a:xfrm>
          <a:off x="3657599" y="542395"/>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a:t>
          </a:r>
          <a:r>
            <a:rPr lang="it-IT" sz="2700" kern="1200" dirty="0" err="1"/>
            <a:t>Outliers</a:t>
          </a:r>
          <a:r>
            <a:rPr lang="it-IT" sz="2700" kern="1200" dirty="0"/>
            <a:t> with </a:t>
          </a:r>
          <a:r>
            <a:rPr lang="it-IT" sz="2700" kern="1200" dirty="0" err="1"/>
            <a:t>Isolation</a:t>
          </a:r>
          <a:r>
            <a:rPr lang="it-IT" sz="2700" kern="1200" dirty="0"/>
            <a:t> </a:t>
          </a:r>
          <a:r>
            <a:rPr lang="it-IT" sz="2700" kern="1200" dirty="0" err="1"/>
            <a:t>Forest</a:t>
          </a:r>
          <a:endParaRPr lang="it-IT" sz="2700" kern="1200" dirty="0"/>
        </a:p>
      </dsp:txBody>
      <dsp:txXfrm>
        <a:off x="3751627" y="636423"/>
        <a:ext cx="3334077" cy="1738110"/>
      </dsp:txXfrm>
    </dsp:sp>
    <dsp:sp modelId="{573CE739-D022-4A5A-B739-D1370C5F0444}">
      <dsp:nvSpPr>
        <dsp:cNvPr id="0" name=""/>
        <dsp:cNvSpPr/>
      </dsp:nvSpPr>
      <dsp:spPr>
        <a:xfrm>
          <a:off x="3657599" y="2709333"/>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Zero </a:t>
          </a:r>
          <a:r>
            <a:rPr lang="it-IT" sz="2700" kern="1200" dirty="0" err="1"/>
            <a:t>Variance</a:t>
          </a:r>
          <a:r>
            <a:rPr lang="it-IT" sz="2700" kern="1200" dirty="0"/>
            <a:t> and </a:t>
          </a:r>
          <a:r>
            <a:rPr lang="it-IT" sz="2700" kern="1200" dirty="0" err="1"/>
            <a:t>Correlated</a:t>
          </a:r>
          <a:r>
            <a:rPr lang="it-IT" sz="2700" kern="1200" dirty="0"/>
            <a:t> </a:t>
          </a:r>
          <a:r>
            <a:rPr lang="it-IT" sz="2700" kern="1200" dirty="0" err="1"/>
            <a:t>Predictors</a:t>
          </a:r>
          <a:endParaRPr lang="it-IT" sz="2700" kern="1200" dirty="0"/>
        </a:p>
      </dsp:txBody>
      <dsp:txXfrm>
        <a:off x="3751627" y="2803361"/>
        <a:ext cx="3334077" cy="1738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1132178" y="97629"/>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935241" y="628432"/>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2006-2021</a:t>
          </a:r>
          <a:endParaRPr lang="en-GB" sz="1800" kern="1200" dirty="0">
            <a:solidFill>
              <a:schemeClr val="bg1"/>
            </a:solidFill>
            <a:latin typeface="Berlin Sans FB Demi" panose="020E0802020502020306" pitchFamily="34" charset="0"/>
          </a:endParaRPr>
        </a:p>
      </dsp:txBody>
      <dsp:txXfrm>
        <a:off x="935241" y="628432"/>
        <a:ext cx="1520444" cy="1332758"/>
      </dsp:txXfrm>
    </dsp:sp>
    <dsp:sp modelId="{6DC56BED-B428-4DCE-9F2B-E785FC365690}">
      <dsp:nvSpPr>
        <dsp:cNvPr id="0" name=""/>
        <dsp:cNvSpPr/>
      </dsp:nvSpPr>
      <dsp:spPr>
        <a:xfrm>
          <a:off x="2168809" y="1251"/>
          <a:ext cx="286876" cy="286876"/>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965508" y="-335346"/>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796561" y="167846"/>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Test: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2796561" y="167846"/>
        <a:ext cx="1520444" cy="13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805217" y="622834"/>
          <a:ext cx="776528" cy="1610209"/>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577624" y="1189126"/>
          <a:ext cx="1319530"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2006-2019</a:t>
          </a:r>
          <a:endParaRPr lang="en-GB" sz="1800" kern="1200" dirty="0">
            <a:solidFill>
              <a:schemeClr val="bg1"/>
            </a:solidFill>
            <a:latin typeface="Berlin Sans FB Demi" panose="020E0802020502020306" pitchFamily="34" charset="0"/>
          </a:endParaRPr>
        </a:p>
      </dsp:txBody>
      <dsp:txXfrm>
        <a:off x="577624" y="1189126"/>
        <a:ext cx="1319530" cy="1022539"/>
      </dsp:txXfrm>
    </dsp:sp>
    <dsp:sp modelId="{6DC56BED-B428-4DCE-9F2B-E785FC365690}">
      <dsp:nvSpPr>
        <dsp:cNvPr id="0" name=""/>
        <dsp:cNvSpPr/>
      </dsp:nvSpPr>
      <dsp:spPr>
        <a:xfrm>
          <a:off x="1600558" y="707931"/>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368266" y="449681"/>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238644" y="835749"/>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T+1: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2020</a:t>
          </a:r>
          <a:endParaRPr lang="en-GB" sz="1800" kern="1200" dirty="0">
            <a:solidFill>
              <a:schemeClr val="bg1"/>
            </a:solidFill>
            <a:latin typeface="Berlin Sans FB Demi" panose="020E0802020502020306" pitchFamily="34" charset="0"/>
          </a:endParaRPr>
        </a:p>
      </dsp:txBody>
      <dsp:txXfrm>
        <a:off x="2238644" y="835749"/>
        <a:ext cx="1166539" cy="1022539"/>
      </dsp:txXfrm>
    </dsp:sp>
    <dsp:sp modelId="{27B61F35-CA8E-4A12-AA1B-D232CAA43037}">
      <dsp:nvSpPr>
        <dsp:cNvPr id="0" name=""/>
        <dsp:cNvSpPr/>
      </dsp:nvSpPr>
      <dsp:spPr>
        <a:xfrm>
          <a:off x="3185081" y="354553"/>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FD0FED-DFF6-45CD-9EEC-D45281A76BB8}">
      <dsp:nvSpPr>
        <dsp:cNvPr id="0" name=""/>
        <dsp:cNvSpPr/>
      </dsp:nvSpPr>
      <dsp:spPr>
        <a:xfrm rot="5400000">
          <a:off x="4111831" y="9630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1B492-955B-4B06-8E16-62F09E78FD49}">
      <dsp:nvSpPr>
        <dsp:cNvPr id="0" name=""/>
        <dsp:cNvSpPr/>
      </dsp:nvSpPr>
      <dsp:spPr>
        <a:xfrm>
          <a:off x="3982209" y="482371"/>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T+2: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2021</a:t>
          </a:r>
          <a:endParaRPr lang="en-GB" sz="1800" kern="1200" dirty="0">
            <a:solidFill>
              <a:schemeClr val="bg1"/>
            </a:solidFill>
            <a:latin typeface="Berlin Sans FB Demi" panose="020E0802020502020306" pitchFamily="34" charset="0"/>
          </a:endParaRPr>
        </a:p>
      </dsp:txBody>
      <dsp:txXfrm>
        <a:off x="3982209" y="482371"/>
        <a:ext cx="1166539" cy="1022539"/>
      </dsp:txXfrm>
    </dsp:sp>
    <dsp:sp modelId="{70A0C863-72B6-4B43-8CDB-9E21E6E51EEA}">
      <dsp:nvSpPr>
        <dsp:cNvPr id="0" name=""/>
        <dsp:cNvSpPr/>
      </dsp:nvSpPr>
      <dsp:spPr>
        <a:xfrm>
          <a:off x="4928646" y="1176"/>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19678-414D-4CC0-ADDA-F36CC10F8C0E}">
      <dsp:nvSpPr>
        <dsp:cNvPr id="0" name=""/>
        <dsp:cNvSpPr/>
      </dsp:nvSpPr>
      <dsp:spPr>
        <a:xfrm rot="5400000">
          <a:off x="5855396" y="-25707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5BAC3-9405-412F-9DBF-61ABA9CC23FB}">
      <dsp:nvSpPr>
        <dsp:cNvPr id="0" name=""/>
        <dsp:cNvSpPr/>
      </dsp:nvSpPr>
      <dsp:spPr>
        <a:xfrm>
          <a:off x="5725774" y="128993"/>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T+3: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5725774" y="128993"/>
        <a:ext cx="1166539" cy="10225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5B3DA-3E10-4EAE-B3F6-097E3314EB52}">
      <dsp:nvSpPr>
        <dsp:cNvPr id="0" name=""/>
        <dsp:cNvSpPr/>
      </dsp:nvSpPr>
      <dsp:spPr>
        <a:xfrm>
          <a:off x="0" y="117491"/>
          <a:ext cx="6798539" cy="1242000"/>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i="1" kern="1200"/>
            <a:t>Strengths and Limitations of LMMs</a:t>
          </a:r>
          <a:endParaRPr lang="en-US" sz="2300" kern="1200"/>
        </a:p>
      </dsp:txBody>
      <dsp:txXfrm>
        <a:off x="621000" y="117491"/>
        <a:ext cx="5556539" cy="1242000"/>
      </dsp:txXfrm>
    </dsp:sp>
    <dsp:sp modelId="{B919775C-E4C7-49CD-8269-0733E71318BB}">
      <dsp:nvSpPr>
        <dsp:cNvPr id="0" name=""/>
        <dsp:cNvSpPr/>
      </dsp:nvSpPr>
      <dsp:spPr>
        <a:xfrm>
          <a:off x="0" y="1514742"/>
          <a:ext cx="5438831" cy="40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b="1" kern="1200"/>
            <a:t>Strengths</a:t>
          </a:r>
          <a:r>
            <a:rPr lang="en-US" sz="2300" kern="1200"/>
            <a:t>:</a:t>
          </a:r>
        </a:p>
        <a:p>
          <a:pPr marL="457200" lvl="2" indent="-228600" algn="l" defTabSz="1022350">
            <a:lnSpc>
              <a:spcPct val="90000"/>
            </a:lnSpc>
            <a:spcBef>
              <a:spcPct val="0"/>
            </a:spcBef>
            <a:spcAft>
              <a:spcPct val="15000"/>
            </a:spcAft>
            <a:buChar char="•"/>
          </a:pPr>
          <a:r>
            <a:rPr lang="en-US" sz="2300" kern="1200"/>
            <a:t>Natural Language Understanding</a:t>
          </a:r>
        </a:p>
        <a:p>
          <a:pPr marL="457200" lvl="2" indent="-228600" algn="l" defTabSz="1022350">
            <a:lnSpc>
              <a:spcPct val="90000"/>
            </a:lnSpc>
            <a:spcBef>
              <a:spcPct val="0"/>
            </a:spcBef>
            <a:spcAft>
              <a:spcPct val="15000"/>
            </a:spcAft>
            <a:buChar char="•"/>
          </a:pPr>
          <a:r>
            <a:rPr lang="en-US" sz="2300" kern="1200"/>
            <a:t>Versatile Multimodal Generation</a:t>
          </a:r>
        </a:p>
        <a:p>
          <a:pPr marL="457200" lvl="2" indent="-228600" algn="l" defTabSz="1022350">
            <a:lnSpc>
              <a:spcPct val="90000"/>
            </a:lnSpc>
            <a:spcBef>
              <a:spcPct val="0"/>
            </a:spcBef>
            <a:spcAft>
              <a:spcPct val="15000"/>
            </a:spcAft>
            <a:buChar char="•"/>
          </a:pPr>
          <a:r>
            <a:rPr lang="en-US" sz="2300" kern="1200"/>
            <a:t>Automation and Efficiency</a:t>
          </a:r>
        </a:p>
        <a:p>
          <a:pPr marL="228600" lvl="1" indent="-228600" algn="l" defTabSz="1022350">
            <a:lnSpc>
              <a:spcPct val="90000"/>
            </a:lnSpc>
            <a:spcBef>
              <a:spcPct val="0"/>
            </a:spcBef>
            <a:spcAft>
              <a:spcPct val="15000"/>
            </a:spcAft>
            <a:buChar char="•"/>
          </a:pPr>
          <a:r>
            <a:rPr lang="en-US" sz="2300" b="1" kern="1200"/>
            <a:t>Limitations</a:t>
          </a:r>
          <a:r>
            <a:rPr lang="en-US" sz="2300" kern="1200"/>
            <a:t>:</a:t>
          </a:r>
        </a:p>
        <a:p>
          <a:pPr marL="228600" lvl="1" indent="-228600" algn="l" defTabSz="1022350">
            <a:lnSpc>
              <a:spcPct val="90000"/>
            </a:lnSpc>
            <a:spcBef>
              <a:spcPct val="0"/>
            </a:spcBef>
            <a:spcAft>
              <a:spcPct val="15000"/>
            </a:spcAft>
            <a:buChar char="•"/>
          </a:pPr>
          <a:r>
            <a:rPr lang="en-US" sz="2300" kern="1200"/>
            <a:t>Contextual Understanding and Common Sense Reasoning</a:t>
          </a:r>
        </a:p>
        <a:p>
          <a:pPr marL="228600" lvl="1" indent="-228600" algn="l" defTabSz="1022350">
            <a:lnSpc>
              <a:spcPct val="90000"/>
            </a:lnSpc>
            <a:spcBef>
              <a:spcPct val="0"/>
            </a:spcBef>
            <a:spcAft>
              <a:spcPct val="15000"/>
            </a:spcAft>
            <a:buChar char="•"/>
          </a:pPr>
          <a:r>
            <a:rPr lang="en-US" sz="2300" kern="1200"/>
            <a:t>Bias and Ethical Concerns</a:t>
          </a:r>
        </a:p>
        <a:p>
          <a:pPr marL="228600" lvl="1" indent="-228600" algn="l" defTabSz="1022350">
            <a:lnSpc>
              <a:spcPct val="90000"/>
            </a:lnSpc>
            <a:spcBef>
              <a:spcPct val="0"/>
            </a:spcBef>
            <a:spcAft>
              <a:spcPct val="15000"/>
            </a:spcAft>
            <a:buChar char="•"/>
          </a:pPr>
          <a:r>
            <a:rPr lang="en-US" sz="2300" kern="1200"/>
            <a:t>Dependence on Data Quality</a:t>
          </a:r>
        </a:p>
        <a:p>
          <a:pPr marL="228600" lvl="1" indent="-228600" algn="l" defTabSz="1022350">
            <a:lnSpc>
              <a:spcPct val="90000"/>
            </a:lnSpc>
            <a:spcBef>
              <a:spcPct val="0"/>
            </a:spcBef>
            <a:spcAft>
              <a:spcPct val="15000"/>
            </a:spcAft>
            <a:buChar char="•"/>
          </a:pPr>
          <a:r>
            <a:rPr lang="en-US" sz="2300" kern="1200"/>
            <a:t>Computational Constraints</a:t>
          </a:r>
        </a:p>
        <a:p>
          <a:pPr marL="228600" lvl="1" indent="-228600" algn="l" defTabSz="1022350">
            <a:lnSpc>
              <a:spcPct val="90000"/>
            </a:lnSpc>
            <a:spcBef>
              <a:spcPct val="0"/>
            </a:spcBef>
            <a:spcAft>
              <a:spcPct val="15000"/>
            </a:spcAft>
            <a:buChar char="•"/>
          </a:pPr>
          <a:r>
            <a:rPr lang="en-US" sz="2300" kern="1200"/>
            <a:t>Complexity and Interpretability</a:t>
          </a:r>
        </a:p>
      </dsp:txBody>
      <dsp:txXfrm>
        <a:off x="0" y="1514742"/>
        <a:ext cx="5438831" cy="40365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1D473-A98B-4C4C-95E0-4C423431E504}" type="datetimeFigureOut">
              <a:rPr lang="it-IT" smtClean="0"/>
              <a:t>22/11/2025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6BE71-9B98-4D91-A838-66D61DF3ED4A}" type="slidenum">
              <a:rPr lang="it-IT" smtClean="0"/>
              <a:t>‹N›</a:t>
            </a:fld>
            <a:endParaRPr lang="it-IT"/>
          </a:p>
        </p:txBody>
      </p:sp>
    </p:spTree>
    <p:extLst>
      <p:ext uri="{BB962C8B-B14F-4D97-AF65-F5344CB8AC3E}">
        <p14:creationId xmlns:p14="http://schemas.microsoft.com/office/powerpoint/2010/main" val="65656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9FD80E2F-910A-B253-0CB7-93E007D8650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909FB2-0BA0-4A6A-6A8C-DCB2C09EF54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6A8AAF86-BC6A-FC3C-7EA3-4E2648C81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94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EA6BE71-9B98-4D91-A838-66D61DF3ED4A}" type="slidenum">
              <a:rPr lang="it-IT" smtClean="0"/>
              <a:t>5</a:t>
            </a:fld>
            <a:endParaRPr lang="it-IT"/>
          </a:p>
        </p:txBody>
      </p:sp>
    </p:spTree>
    <p:extLst>
      <p:ext uri="{BB962C8B-B14F-4D97-AF65-F5344CB8AC3E}">
        <p14:creationId xmlns:p14="http://schemas.microsoft.com/office/powerpoint/2010/main" val="55162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DF27449-2D36-E9D5-60D5-22490EBC441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42D7A7C4-4232-78EA-6EDA-7AFF73F200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DBCD94D3-A3D6-2702-1345-B7B3D6E246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0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26D0FA84-37ED-D991-0062-E052B0F6AEC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CE32DE-910E-8A8A-6367-59324F5B94C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556BB0A3-99FC-4564-AB18-B2542C399F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59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A2296CFC-7533-FAF0-C739-42C12DB4C4C2}"/>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7756D910-9FA6-E35C-8211-E7E1F12FB2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g35d9b2fd2a7_0_0:notes">
            <a:extLst>
              <a:ext uri="{FF2B5EF4-FFF2-40B4-BE49-F238E27FC236}">
                <a16:creationId xmlns:a16="http://schemas.microsoft.com/office/drawing/2014/main" id="{FABF2DD8-F7E4-FE1D-E8A6-55727EDECB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03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BC2399E8-B068-FA2A-43F5-A6CC0ABC52ED}"/>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E831EC8A-0AB7-5C6B-A9C4-F983A5C3119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FCCDE83-FB30-C5FE-AF53-98C50EEFBB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25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8EEF8C0E-C486-9162-2E55-A7F6AB2EA526}"/>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9EB4180E-74F2-6D53-23FA-D188D1BBAF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BFB2D8D3-1CEC-FCBD-8C77-7F28D93A05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47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3A5B76B3-56E7-FD0E-2E65-1578CF284B88}"/>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BBDE063F-B8F1-2327-2339-D45DE39971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3DA741B2-5B32-A489-9B05-7C2514367A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67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FE2D8FE-5C85-88E6-7932-79320B67A9E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57870627-BF4A-B081-04BD-BD0B6D4C81F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26E430C-E879-C495-61F2-E32F2006D6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21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086CE3-2443-C44C-1F23-473EBC534A7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CF8DA44-99B5-CC5B-D0E2-C435FC1D6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4FE497E-E1E7-DEEB-ED14-AE592942E9E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EA22D2F7-4660-3DEC-1321-6D301C4373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5B1EDE-33AC-BA3B-C2CB-8429B131E14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4136068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B64E2-3DCC-27E0-49F1-517C98B2C0E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13F1822-FB85-6584-76F5-52E0B60859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6695318-740F-DE13-9442-58BBFE731F3D}"/>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A7F478A1-C271-AF5C-0F62-091B16014EE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0CA69D-55A9-2FE9-381C-617C4E175F40}"/>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6765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61D90B-1A56-D7FC-5C35-FC3CA44B57F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B776E9B-219E-4EEA-6878-833402FB276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BBD61B-FF0A-86F3-532B-2D8E2F203A28}"/>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C7F19D37-7521-687A-3E9C-92D719A39C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F47A61-1F64-A251-DEB9-80FD8E4B0D5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5689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11192" y="225933"/>
            <a:ext cx="7637780" cy="360680"/>
          </a:xfrm>
          <a:prstGeom prst="rect">
            <a:avLst/>
          </a:prstGeom>
        </p:spPr>
        <p:txBody>
          <a:bodyPr wrap="square" lIns="0" tIns="0" rIns="0" bIns="0">
            <a:spAutoFit/>
          </a:bodyPr>
          <a:lstStyle>
            <a:lvl1pPr>
              <a:defRPr sz="2200" b="1" i="1">
                <a:solidFill>
                  <a:srgbClr val="009CDB"/>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1" i="1">
                <a:solidFill>
                  <a:srgbClr val="0E2B7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11/22/2025</a:t>
            </a:fld>
            <a:endParaRPr lang="en-US"/>
          </a:p>
        </p:txBody>
      </p:sp>
      <p:sp>
        <p:nvSpPr>
          <p:cNvPr id="6" name="Holder 6"/>
          <p:cNvSpPr>
            <a:spLocks noGrp="1"/>
          </p:cNvSpPr>
          <p:nvPr>
            <p:ph type="sldNum" sz="quarter" idx="7"/>
          </p:nvPr>
        </p:nvSpPr>
        <p:spPr/>
        <p:txBody>
          <a:bodyPr lIns="0" tIns="0" rIns="0" bIns="0"/>
          <a:lstStyle>
            <a:lvl1pPr>
              <a:defRPr sz="1200" b="0" i="0">
                <a:solidFill>
                  <a:srgbClr val="A09488"/>
                </a:solidFill>
                <a:latin typeface="Verdana"/>
                <a:cs typeface="Verdana"/>
              </a:defRPr>
            </a:lvl1pPr>
          </a:lstStyle>
          <a:p>
            <a:pPr marL="12700">
              <a:lnSpc>
                <a:spcPct val="100000"/>
              </a:lnSpc>
              <a:spcBef>
                <a:spcPts val="105"/>
              </a:spcBef>
            </a:pPr>
            <a:r>
              <a:rPr dirty="0"/>
              <a:t>Seminar</a:t>
            </a:r>
            <a:r>
              <a:rPr spc="-15" dirty="0"/>
              <a:t> </a:t>
            </a:r>
            <a:r>
              <a:rPr dirty="0"/>
              <a:t>Title</a:t>
            </a:r>
            <a:r>
              <a:rPr spc="-25" dirty="0"/>
              <a:t> </a:t>
            </a:r>
            <a:r>
              <a:rPr dirty="0"/>
              <a:t>|</a:t>
            </a:r>
            <a:r>
              <a:rPr spc="-25" dirty="0"/>
              <a:t> </a:t>
            </a:r>
            <a:r>
              <a:rPr dirty="0"/>
              <a:t>DD</a:t>
            </a:r>
            <a:r>
              <a:rPr spc="-20" dirty="0"/>
              <a:t> </a:t>
            </a:r>
            <a:r>
              <a:rPr dirty="0"/>
              <a:t>Month</a:t>
            </a:r>
            <a:r>
              <a:rPr spc="-10" dirty="0"/>
              <a:t> </a:t>
            </a:r>
            <a:r>
              <a:rPr dirty="0"/>
              <a:t>YYYY</a:t>
            </a:r>
            <a:r>
              <a:rPr spc="-45" dirty="0"/>
              <a:t> </a:t>
            </a:r>
            <a:r>
              <a:rPr dirty="0"/>
              <a:t>|</a:t>
            </a:r>
            <a:r>
              <a:rPr spc="-25" dirty="0"/>
              <a:t> </a:t>
            </a:r>
            <a:r>
              <a:rPr dirty="0"/>
              <a:t>Page</a:t>
            </a:r>
            <a:r>
              <a:rPr spc="-5" dirty="0"/>
              <a:t> </a:t>
            </a:r>
            <a:fld id="{81D60167-4931-47E6-BA6A-407CBD079E47}" type="slidenum">
              <a:rPr spc="-25" dirty="0"/>
              <a:t>‹N›</a:t>
            </a:fld>
            <a:endParaRPr spc="-25" dirty="0"/>
          </a:p>
        </p:txBody>
      </p:sp>
    </p:spTree>
    <p:extLst>
      <p:ext uri="{BB962C8B-B14F-4D97-AF65-F5344CB8AC3E}">
        <p14:creationId xmlns:p14="http://schemas.microsoft.com/office/powerpoint/2010/main" val="150185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7D5ACC-DF16-A431-A0DD-DE68BB0680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7A415DA-35AE-7331-CA65-719B466B6A2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C9A6A9-2547-AF48-C1F2-4B6781838D00}"/>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6D7B732F-A70A-32B8-7D44-8BB8CD1D8F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571CCC7-5D65-DD0A-8F2E-0127B58FDF2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199163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BA97D5-3E74-8EB3-8823-93E46FB02B9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53D0A9E-4722-3589-2AF6-CAC5F15F6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361A43-BA4A-0C40-D4F9-76DBA077505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8559B663-BD07-1F3F-AB45-517DE3B70A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760348-ED49-C1A9-6D7C-2D514ECD7A5D}"/>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2381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57147-D629-AE83-0974-AFF9943A5C8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6389AC-AB61-1F39-3996-4DB4AB90BFF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809351C-841D-B370-B17D-12862DCE80A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D15D995-9B09-831A-A4A3-A601C61B563F}"/>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CB40319F-E559-5803-454B-9636467A5D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B84CEEA-1B1C-1F3A-06CD-14BD6523889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9643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39F2A0-C0D1-6423-0621-5C2065C45C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543DDE-4DE5-5BED-DE0C-EE2D29069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041341-1015-B7AB-6A1D-6E37FA5E3C4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2379632-287A-386E-E0D2-7AA127C88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30DF60-286C-578D-8D4B-012B2B293D3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9D6C312-7968-9BD3-5F34-4513B4DD79B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8" name="Segnaposto piè di pagina 7">
            <a:extLst>
              <a:ext uri="{FF2B5EF4-FFF2-40B4-BE49-F238E27FC236}">
                <a16:creationId xmlns:a16="http://schemas.microsoft.com/office/drawing/2014/main" id="{6FC10082-3208-896D-EE65-9C51090A6DD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426A586-CD2A-C2FD-624D-3AB07827A97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7472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95B1C-60A5-C98A-C57A-AB9CEB56019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FC5C9B-DB8C-7812-D63D-0B9AC09CCB00}"/>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4" name="Segnaposto piè di pagina 3">
            <a:extLst>
              <a:ext uri="{FF2B5EF4-FFF2-40B4-BE49-F238E27FC236}">
                <a16:creationId xmlns:a16="http://schemas.microsoft.com/office/drawing/2014/main" id="{12B078F5-9607-AE87-E260-7700E3302AF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8DDF322-73F8-8CF5-2CB1-6F64B4BD8589}"/>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46723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CBA985B-7E54-7D8C-C51F-6156C3F7EEA5}"/>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3" name="Segnaposto piè di pagina 2">
            <a:extLst>
              <a:ext uri="{FF2B5EF4-FFF2-40B4-BE49-F238E27FC236}">
                <a16:creationId xmlns:a16="http://schemas.microsoft.com/office/drawing/2014/main" id="{EE87EA5D-6FB5-E4D0-E991-78A5291BBDF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870389B-781F-48D9-0A07-445AD41E523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45128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9F94C2-F7BB-4A11-3A88-F544734DBC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031406-7DDA-049E-7FB6-6A55D1E81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3C584F-C51F-E9E1-1AEC-F0F99ADB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A9095D9-DF4A-01CE-B8FA-D7C4D1A46732}"/>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A20CF025-69EA-CA5B-3E47-94A51D5319B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653B0D8-605F-434B-7D95-A2FA42D625A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339125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3820E-99BF-970D-0CAC-4CF8E8AAB6C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3DFFC17-2C67-6744-F8D4-969D7526F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1EDB0FB-A0DB-E7C0-2CF9-C09E509B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62DCCB3-7907-53BF-2B40-4E5AF5AD5B8D}"/>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EE3CACFE-6B56-03E8-0BF8-22947685A8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5846155-89F6-7459-3BBC-587C7CB162C8}"/>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94995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FA1D15A-97C0-872A-34C5-42D35C46C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2341205-D71A-F68C-23DB-F7704F31B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06DC8B-1E63-31A5-DD34-30AABF1317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1BB33DDE-4799-B17B-06E4-7245822CC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36544AF-C7D4-4066-2596-ECAA2DC39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292987-1C85-47AF-AFCA-ABE5CBD39F89}" type="slidenum">
              <a:rPr lang="it-IT" smtClean="0"/>
              <a:t>‹N›</a:t>
            </a:fld>
            <a:endParaRPr lang="it-IT"/>
          </a:p>
        </p:txBody>
      </p:sp>
    </p:spTree>
    <p:extLst>
      <p:ext uri="{BB962C8B-B14F-4D97-AF65-F5344CB8AC3E}">
        <p14:creationId xmlns:p14="http://schemas.microsoft.com/office/powerpoint/2010/main" val="94375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data-science/all-you-need-is-conformal-prediction-726f18920241" TargetMode="External"/><Relationship Id="rId3" Type="http://schemas.openxmlformats.org/officeDocument/2006/relationships/diagramLayout" Target="../diagrams/layout4.xml"/><Relationship Id="rId7" Type="http://schemas.openxmlformats.org/officeDocument/2006/relationships/image" Target="../media/image19.emf"/><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nixtla.io/open-source"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laudio-links/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amazon.com/Practical-Guide-Applied-Conformal-Prediction/dp/1805122762" TargetMode="External"/><Relationship Id="rId13" Type="http://schemas.openxmlformats.org/officeDocument/2006/relationships/hyperlink" Target="https://www.gradio.app/docs" TargetMode="External"/><Relationship Id="rId18" Type="http://schemas.openxmlformats.org/officeDocument/2006/relationships/hyperlink" Target="https://github.com/claudio1975/PyDataVenice" TargetMode="External"/><Relationship Id="rId3" Type="http://schemas.openxmlformats.org/officeDocument/2006/relationships/hyperlink" Target="https://arxiv.org/abs/2107.07511" TargetMode="External"/><Relationship Id="rId7" Type="http://schemas.openxmlformats.org/officeDocument/2006/relationships/hyperlink" Target="https://daniel-bethell.co.uk/posts/conformal-prediction-guide/#the-top" TargetMode="External"/><Relationship Id="rId12" Type="http://schemas.openxmlformats.org/officeDocument/2006/relationships/hyperlink" Target="https://pypi.org/project/pyautogen/" TargetMode="External"/><Relationship Id="rId17" Type="http://schemas.openxmlformats.org/officeDocument/2006/relationships/hyperlink" Target="https://nixtlaverse.nixtla.io/neuralforecast/docs/getting-started/introduction.html" TargetMode="External"/><Relationship Id="rId2" Type="http://schemas.openxmlformats.org/officeDocument/2006/relationships/notesSlide" Target="../notesSlides/notesSlide10.xml"/><Relationship Id="rId16" Type="http://schemas.openxmlformats.org/officeDocument/2006/relationships/hyperlink" Target="https://nixtlaverse.nixtla.io/mlforecast/index.html" TargetMode="External"/><Relationship Id="rId1" Type="http://schemas.openxmlformats.org/officeDocument/2006/relationships/slideLayout" Target="../slideLayouts/slideLayout7.xml"/><Relationship Id="rId6" Type="http://schemas.openxmlformats.org/officeDocument/2006/relationships/hyperlink" Target="https://arxiv.org/abs/2005.07972" TargetMode="External"/><Relationship Id="rId11" Type="http://schemas.openxmlformats.org/officeDocument/2006/relationships/hyperlink" Target="https://otexts.com/fpppy/" TargetMode="External"/><Relationship Id="rId5" Type="http://schemas.openxmlformats.org/officeDocument/2006/relationships/hyperlink" Target="https://jmlr.csail.mit.edu/papers/volume9/shafer08a/shafer08a.pdf" TargetMode="External"/><Relationship Id="rId15" Type="http://schemas.openxmlformats.org/officeDocument/2006/relationships/hyperlink" Target="https://nixtlaverse.nixtla.io/statsforecast/index.html" TargetMode="External"/><Relationship Id="rId10" Type="http://schemas.openxmlformats.org/officeDocument/2006/relationships/hyperlink" Target="https://github.com/valeman/awesome-conformal-prediction" TargetMode="External"/><Relationship Id="rId19" Type="http://schemas.openxmlformats.org/officeDocument/2006/relationships/hyperlink" Target="https://medium.com/@c.giancaterino/stock-market-forecasting-with-nixtla-conformal-prediction-49874285634e" TargetMode="External"/><Relationship Id="rId4" Type="http://schemas.openxmlformats.org/officeDocument/2006/relationships/hyperlink" Target="https://arxiv.org/abs/2411.11824" TargetMode="External"/><Relationship Id="rId9" Type="http://schemas.openxmlformats.org/officeDocument/2006/relationships/hyperlink" Target="https://www.amazon.com/Introduction-Conformal-Prediction-Python-Quantifying/dp/B0BW2X919P" TargetMode="External"/><Relationship Id="rId14" Type="http://schemas.openxmlformats.org/officeDocument/2006/relationships/hyperlink" Target="https://www.nixtla.io/doc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www.climate.gov/news-features/blogs/beyond-data/2022-us-billion-dollar-weather-and-climate-disasters-historic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6.xml"/><Relationship Id="rId7" Type="http://schemas.openxmlformats.org/officeDocument/2006/relationships/image" Target="../media/image50.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2.xml"/><Relationship Id="rId5" Type="http://schemas.openxmlformats.org/officeDocument/2006/relationships/hyperlink" Target="https://arxiv.org/abs/1706.03762" TargetMode="External"/><Relationship Id="rId4" Type="http://schemas.openxmlformats.org/officeDocument/2006/relationships/hyperlink" Target="https://stats.stackexchange.com/questions/512242/why-does-transformer-has-such-a-complex-architectur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epai.org/machine-learning-model/text2im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newsletter.ericbrown.com/p/strengths-and-limitations-of-large-language-models" TargetMode="External"/><Relationship Id="rId3" Type="http://schemas.openxmlformats.org/officeDocument/2006/relationships/hyperlink" Target="https://research.google/blog/transformer-a-novel-neural-network-architecture-for-language-understanding/" TargetMode="External"/><Relationship Id="rId7" Type="http://schemas.openxmlformats.org/officeDocument/2006/relationships/hyperlink" Target="https://www.projectpro.io/article/llm-limitations/1045"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1.xml"/><Relationship Id="rId6" Type="http://schemas.openxmlformats.org/officeDocument/2006/relationships/hyperlink" Target="https://arxiv.org/pdf/2412.12004" TargetMode="External"/><Relationship Id="rId5" Type="http://schemas.openxmlformats.org/officeDocument/2006/relationships/hyperlink" Target="https://arxiv.org/html/2412.04503v1" TargetMode="External"/><Relationship Id="rId10" Type="http://schemas.openxmlformats.org/officeDocument/2006/relationships/hyperlink" Target="https://github.com/claudio1975/Medium-blog/tree/master/Sequence_Sentiment_Classification" TargetMode="External"/><Relationship Id="rId4" Type="http://schemas.openxmlformats.org/officeDocument/2006/relationships/hyperlink" Target="https://www.oreilly.com/library/view/natural-language-processing/9781098136789/" TargetMode="External"/><Relationship Id="rId9" Type="http://schemas.openxmlformats.org/officeDocument/2006/relationships/hyperlink" Target="https://dl.acm.org/doi/abs/10.1007/s10849-023-09409-x"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kaggle.com/datasets/robikscube/hourly-energy-consumptio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laudio1975/Master_IA_Data_Management/tree/main" TargetMode="External"/><Relationship Id="rId2" Type="http://schemas.openxmlformats.org/officeDocument/2006/relationships/hyperlink" Target="https://machinelearningmastery.com/time-series-forecasting/" TargetMode="External"/><Relationship Id="rId1" Type="http://schemas.openxmlformats.org/officeDocument/2006/relationships/slideLayout" Target="../slideLayouts/slideLayout2.xml"/><Relationship Id="rId6" Type="http://schemas.openxmlformats.org/officeDocument/2006/relationships/hyperlink" Target="https://www.uniba.it/it/docenti/leogrande-domenico/attivita-didattica/7Lanalisidelleseriestoriche.pdf" TargetMode="External"/><Relationship Id="rId5" Type="http://schemas.openxmlformats.org/officeDocument/2006/relationships/hyperlink" Target="https://machinelearningmastery.com/time-series-forecasting-python-mini-course/" TargetMode="External"/><Relationship Id="rId4" Type="http://schemas.openxmlformats.org/officeDocument/2006/relationships/hyperlink" Target="https://www.kaggle.com/datasets/kazanova/sentiment1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A54ED-228E-1DA2-0D52-6CD863E00E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Oval 14">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6">
            <a:extLst>
              <a:ext uri="{FF2B5EF4-FFF2-40B4-BE49-F238E27FC236}">
                <a16:creationId xmlns:a16="http://schemas.microsoft.com/office/drawing/2014/main" id="{34EC5DB0-10A1-DE0A-B588-60D5F47788D8}"/>
              </a:ext>
            </a:extLst>
          </p:cNvPr>
          <p:cNvSpPr txBox="1">
            <a:spLocks/>
          </p:cNvSpPr>
          <p:nvPr/>
        </p:nvSpPr>
        <p:spPr>
          <a:xfrm>
            <a:off x="3581400" y="965580"/>
            <a:ext cx="5204489" cy="316059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5400" b="1" kern="1200">
                <a:solidFill>
                  <a:schemeClr val="bg1"/>
                </a:solidFill>
                <a:latin typeface="+mj-lt"/>
                <a:ea typeface="+mj-ea"/>
                <a:cs typeface="+mj-cs"/>
              </a:rPr>
              <a:t>Time Series - Laboratory</a:t>
            </a:r>
          </a:p>
        </p:txBody>
      </p:sp>
      <p:sp>
        <p:nvSpPr>
          <p:cNvPr id="1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1"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2" name="Freeform: Shape 21">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 name="Oval 24">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30" name="Freeform: Shape 29">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1445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E10C35-359F-5A56-CCD1-E4919372B31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48" name="Straight Connector 47">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Segnaposto testo 2">
            <a:extLst>
              <a:ext uri="{FF2B5EF4-FFF2-40B4-BE49-F238E27FC236}">
                <a16:creationId xmlns:a16="http://schemas.microsoft.com/office/drawing/2014/main" id="{64753565-9984-2AEB-BA8D-64BBDF6F389C}"/>
              </a:ext>
            </a:extLst>
          </p:cNvPr>
          <p:cNvSpPr txBox="1">
            <a:spLocks/>
          </p:cNvSpPr>
          <p:nvPr/>
        </p:nvSpPr>
        <p:spPr>
          <a:xfrm>
            <a:off x="630936" y="4516031"/>
            <a:ext cx="10722864" cy="1578093"/>
          </a:xfrm>
          <a:prstGeom prst="rect">
            <a:avLst/>
          </a:prstGeom>
          <a:noFill/>
        </p:spPr>
        <p:txBody>
          <a:bodyPr vert="horz" lIns="91440" tIns="45720" rIns="91440" bIns="45720" rtlCol="0" anchor="t">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800" b="1" kern="1200" dirty="0">
                <a:solidFill>
                  <a:schemeClr val="tx1"/>
                </a:solidFill>
                <a:latin typeface="+mj-lt"/>
                <a:ea typeface="+mj-ea"/>
                <a:cs typeface="+mj-cs"/>
              </a:rPr>
              <a:t>Conformal Prediction Methods</a:t>
            </a:r>
          </a:p>
        </p:txBody>
      </p:sp>
      <p:graphicFrame>
        <p:nvGraphicFramePr>
          <p:cNvPr id="20" name="Inhaltsplatzhalter 7">
            <a:extLst>
              <a:ext uri="{FF2B5EF4-FFF2-40B4-BE49-F238E27FC236}">
                <a16:creationId xmlns:a16="http://schemas.microsoft.com/office/drawing/2014/main" id="{8914F400-2B3C-617E-2B38-8CAA73208B30}"/>
              </a:ext>
            </a:extLst>
          </p:cNvPr>
          <p:cNvGraphicFramePr/>
          <p:nvPr>
            <p:extLst>
              <p:ext uri="{D42A27DB-BD31-4B8C-83A1-F6EECF244321}">
                <p14:modId xmlns:p14="http://schemas.microsoft.com/office/powerpoint/2010/main" val="2795010814"/>
              </p:ext>
            </p:extLst>
          </p:nvPr>
        </p:nvGraphicFramePr>
        <p:xfrm>
          <a:off x="630935" y="477675"/>
          <a:ext cx="11376008" cy="4244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3217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6026088-CB2C-E631-03F6-E5D075D0E2C1}"/>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AC4153D9-93E0-3592-C65F-AFA98C5A1D63}"/>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as</a:t>
            </a:r>
            <a:r>
              <a:rPr lang="it-IT" sz="3200" b="1" dirty="0">
                <a:solidFill>
                  <a:schemeClr val="bg1"/>
                </a:solidFill>
                <a:latin typeface="Verdana" panose="020B0604030504040204" pitchFamily="34" charset="0"/>
                <a:ea typeface="Verdana" panose="020B0604030504040204" pitchFamily="34" charset="0"/>
              </a:rPr>
              <a:t> a Recipe</a:t>
            </a:r>
          </a:p>
        </p:txBody>
      </p:sp>
      <p:graphicFrame>
        <p:nvGraphicFramePr>
          <p:cNvPr id="2" name="Segnaposto contenuto 1">
            <a:extLst>
              <a:ext uri="{FF2B5EF4-FFF2-40B4-BE49-F238E27FC236}">
                <a16:creationId xmlns:a16="http://schemas.microsoft.com/office/drawing/2014/main" id="{F53C567C-3FF8-DA76-3D93-0E311E0A855F}"/>
              </a:ext>
            </a:extLst>
          </p:cNvPr>
          <p:cNvGraphicFramePr>
            <a:graphicFrameLocks/>
          </p:cNvGraphicFramePr>
          <p:nvPr>
            <p:extLst>
              <p:ext uri="{D42A27DB-BD31-4B8C-83A1-F6EECF244321}">
                <p14:modId xmlns:p14="http://schemas.microsoft.com/office/powerpoint/2010/main" val="3957809727"/>
              </p:ext>
            </p:extLst>
          </p:nvPr>
        </p:nvGraphicFramePr>
        <p:xfrm>
          <a:off x="5910943" y="1323975"/>
          <a:ext cx="5935690"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magine 2">
            <a:extLst>
              <a:ext uri="{FF2B5EF4-FFF2-40B4-BE49-F238E27FC236}">
                <a16:creationId xmlns:a16="http://schemas.microsoft.com/office/drawing/2014/main" id="{9CE0D897-102F-8C61-FA58-DB182465032F}"/>
              </a:ext>
            </a:extLst>
          </p:cNvPr>
          <p:cNvPicPr>
            <a:picLocks noChangeAspect="1"/>
          </p:cNvPicPr>
          <p:nvPr/>
        </p:nvPicPr>
        <p:blipFill>
          <a:blip r:embed="rId7"/>
          <a:stretch>
            <a:fillRect/>
          </a:stretch>
        </p:blipFill>
        <p:spPr>
          <a:xfrm>
            <a:off x="242392" y="2318239"/>
            <a:ext cx="5331854" cy="2619983"/>
          </a:xfrm>
          <a:prstGeom prst="rect">
            <a:avLst/>
          </a:prstGeom>
        </p:spPr>
      </p:pic>
      <p:sp>
        <p:nvSpPr>
          <p:cNvPr id="4" name="CasellaDiTesto 3">
            <a:extLst>
              <a:ext uri="{FF2B5EF4-FFF2-40B4-BE49-F238E27FC236}">
                <a16:creationId xmlns:a16="http://schemas.microsoft.com/office/drawing/2014/main" id="{0788A6DF-1EE1-3D08-2294-C352908F4CC5}"/>
              </a:ext>
            </a:extLst>
          </p:cNvPr>
          <p:cNvSpPr txBox="1"/>
          <p:nvPr/>
        </p:nvSpPr>
        <p:spPr>
          <a:xfrm>
            <a:off x="345367" y="5094379"/>
            <a:ext cx="4608512"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https://medium.com/data-science/all-you-need-is-conformal-prediction-726f18920241</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6704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657752-04BC-2639-4FAF-8CF7FD9F08B8}"/>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FABE522D-846B-964C-B163-D327B8E927AF}"/>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D02F09E3-074A-A80E-7789-31D1D9667A73}"/>
                  </a:ext>
                </a:extLst>
              </p:cNvPr>
              <p:cNvSpPr txBox="1"/>
              <p:nvPr/>
            </p:nvSpPr>
            <p:spPr>
              <a:xfrm>
                <a:off x="468086" y="1306286"/>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First Goal</a:t>
                </a:r>
              </a:p>
              <a:p>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a:t>
                </a:r>
                <a:r>
                  <a:rPr lang="en-US" b="1" dirty="0">
                    <a:solidFill>
                      <a:schemeClr val="bg1"/>
                    </a:solidFill>
                    <a:latin typeface="Verdana" panose="020B0604030504040204" pitchFamily="34" charset="0"/>
                    <a:ea typeface="Verdana" panose="020B0604030504040204" pitchFamily="34" charset="0"/>
                  </a:rPr>
                  <a:t>time series forecasting</a:t>
                </a:r>
                <a:r>
                  <a:rPr lang="en-US" dirty="0">
                    <a:solidFill>
                      <a:schemeClr val="bg1"/>
                    </a:solidFill>
                    <a:latin typeface="Verdana" panose="020B0604030504040204" pitchFamily="34" charset="0"/>
                    <a:ea typeface="Verdana" panose="020B0604030504040204" pitchFamily="34" charset="0"/>
                  </a:rPr>
                  <a:t> using </a:t>
                </a:r>
                <a:r>
                  <a:rPr lang="en-US" b="1" dirty="0">
                    <a:solidFill>
                      <a:schemeClr val="bg1"/>
                    </a:solidFill>
                    <a:latin typeface="Verdana" panose="020B0604030504040204" pitchFamily="34" charset="0"/>
                    <a:ea typeface="Verdana" panose="020B0604030504040204" pitchFamily="34" charset="0"/>
                  </a:rPr>
                  <a:t>conformal prediction</a:t>
                </a:r>
                <a:r>
                  <a:rPr lang="en-US" dirty="0">
                    <a:solidFill>
                      <a:schemeClr val="bg1"/>
                    </a:solidFill>
                    <a:latin typeface="Verdana" panose="020B0604030504040204" pitchFamily="34" charset="0"/>
                    <a:ea typeface="Verdana" panose="020B0604030504040204" pitchFamily="34" charset="0"/>
                  </a:rPr>
                  <a:t>.</a:t>
                </a:r>
              </a:p>
              <a:p>
                <a:r>
                  <a:rPr lang="en-US" b="1" dirty="0">
                    <a:solidFill>
                      <a:schemeClr val="bg1"/>
                    </a:solidFill>
                    <a:latin typeface="Verdana" panose="020B0604030504040204" pitchFamily="34" charset="0"/>
                    <a:ea typeface="Verdana" panose="020B0604030504040204" pitchFamily="34" charset="0"/>
                  </a:rPr>
                  <a:t>✅ Assumptions</a:t>
                </a:r>
              </a:p>
              <a:p>
                <a:r>
                  <a:rPr lang="en-US" dirty="0">
                    <a:solidFill>
                      <a:schemeClr val="bg1"/>
                    </a:solidFill>
                    <a:latin typeface="Verdana" panose="020B0604030504040204" pitchFamily="34" charset="0"/>
                    <a:ea typeface="Verdana" panose="020B0604030504040204" pitchFamily="34" charset="0"/>
                  </a:rPr>
                  <a:t>-15 consecutive timestamps of data.</a:t>
                </a:r>
              </a:p>
              <a:p>
                <a:r>
                  <a:rPr lang="en-US" dirty="0">
                    <a:solidFill>
                      <a:schemeClr val="bg1"/>
                    </a:solidFill>
                    <a:latin typeface="Verdana" panose="020B0604030504040204" pitchFamily="34" charset="0"/>
                    <a:ea typeface="Verdana" panose="020B0604030504040204" pitchFamily="34" charset="0"/>
                  </a:rPr>
                  <a:t>-Predict the next value in the series using some forecasting model.</a:t>
                </a:r>
              </a:p>
              <a:p>
                <a:r>
                  <a:rPr lang="en-US" dirty="0">
                    <a:solidFill>
                      <a:schemeClr val="bg1"/>
                    </a:solidFill>
                    <a:latin typeface="Verdana" panose="020B0604030504040204" pitchFamily="34" charset="0"/>
                    <a:ea typeface="Verdana" panose="020B0604030504040204" pitchFamily="34" charset="0"/>
                  </a:rPr>
                  <a:t>Split dataset:</a:t>
                </a:r>
              </a:p>
              <a:p>
                <a:r>
                  <a:rPr lang="en-US" b="1" dirty="0">
                    <a:solidFill>
                      <a:schemeClr val="bg1"/>
                    </a:solidFill>
                    <a:latin typeface="Verdana" panose="020B0604030504040204" pitchFamily="34" charset="0"/>
                    <a:ea typeface="Verdana" panose="020B0604030504040204" pitchFamily="34" charset="0"/>
                  </a:rPr>
                  <a:t>	-First 10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training set</a:t>
                </a:r>
                <a:endParaRPr lang="en-US" dirty="0">
                  <a:solidFill>
                    <a:schemeClr val="bg1"/>
                  </a:solidFill>
                  <a:latin typeface="Verdana" panose="020B0604030504040204" pitchFamily="34" charset="0"/>
                  <a:ea typeface="Verdana" panose="020B0604030504040204" pitchFamily="34" charset="0"/>
                </a:endParaRPr>
              </a:p>
              <a:p>
                <a:pPr lvl="1"/>
                <a:r>
                  <a:rPr lang="en-US" b="1" dirty="0">
                    <a:solidFill>
                      <a:schemeClr val="bg1"/>
                    </a:solidFill>
                    <a:latin typeface="Verdana" panose="020B0604030504040204" pitchFamily="34" charset="0"/>
                    <a:ea typeface="Verdana" panose="020B0604030504040204" pitchFamily="34" charset="0"/>
                  </a:rPr>
                  <a:t>	-Next 5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calibration set</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The conformal prediction goal is </a:t>
                </a:r>
                <a:r>
                  <a:rPr lang="en-US" b="1" dirty="0">
                    <a:solidFill>
                      <a:schemeClr val="bg1"/>
                    </a:solidFill>
                    <a:latin typeface="Verdana" panose="020B0604030504040204" pitchFamily="34" charset="0"/>
                    <a:ea typeface="Verdana" panose="020B0604030504040204" pitchFamily="34" charset="0"/>
                  </a:rPr>
                  <a:t>90% coverage</a:t>
                </a:r>
                <a:r>
                  <a:rPr lang="en-US" dirty="0">
                    <a:solidFill>
                      <a:schemeClr val="bg1"/>
                    </a:solidFill>
                    <a:latin typeface="Verdana" panose="020B0604030504040204" pitchFamily="34" charset="0"/>
                    <a:ea typeface="Verdana" panose="020B0604030504040204" pitchFamily="34" charset="0"/>
                  </a:rPr>
                  <a:t>, so alpha = 0,1.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   2   3   4   5   6   7  8   9  10 11 12 13 14 15 </a:t>
                </a:r>
              </a:p>
              <a:p>
                <a:r>
                  <a:rPr lang="en-US" dirty="0">
                    <a:solidFill>
                      <a:schemeClr val="bg1"/>
                    </a:solidFill>
                    <a:latin typeface="Verdana" panose="020B0604030504040204" pitchFamily="34" charset="0"/>
                    <a:ea typeface="Verdana" panose="020B0604030504040204" pitchFamily="34" charset="0"/>
                  </a:rPr>
                  <a:t>Value 80 82 83 92 94 85 88 94 98 96 99 91 96 90 89</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11–15 using the model trained on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11-15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(16)</a:t>
                </a:r>
              </a:p>
              <a:p>
                <a:endParaRPr lang="en-US" dirty="0">
                  <a:solidFill>
                    <a:schemeClr val="bg1"/>
                  </a:solidFill>
                  <a:latin typeface="Verdana" panose="020B0604030504040204" pitchFamily="34" charset="0"/>
                  <a:ea typeface="Verdana" panose="020B0604030504040204" pitchFamily="34" charset="0"/>
                </a:endParaRPr>
              </a:p>
            </p:txBody>
          </p:sp>
        </mc:Choice>
        <mc:Fallback xmlns="">
          <p:sp>
            <p:nvSpPr>
              <p:cNvPr id="26" name="CasellaDiTesto 25">
                <a:extLst>
                  <a:ext uri="{FF2B5EF4-FFF2-40B4-BE49-F238E27FC236}">
                    <a16:creationId xmlns:a16="http://schemas.microsoft.com/office/drawing/2014/main" id="{D02F09E3-074A-A80E-7789-31D1D9667A73}"/>
                  </a:ext>
                </a:extLst>
              </p:cNvPr>
              <p:cNvSpPr txBox="1">
                <a:spLocks noRot="1" noChangeAspect="1" noMove="1" noResize="1" noEditPoints="1" noAdjustHandles="1" noChangeArrowheads="1" noChangeShapeType="1" noTextEdit="1"/>
              </p:cNvSpPr>
              <p:nvPr/>
            </p:nvSpPr>
            <p:spPr>
              <a:xfrm>
                <a:off x="468086" y="1306286"/>
                <a:ext cx="11419114" cy="5355312"/>
              </a:xfrm>
              <a:prstGeom prst="rect">
                <a:avLst/>
              </a:prstGeom>
              <a:blipFill>
                <a:blip r:embed="rId2"/>
                <a:stretch>
                  <a:fillRect l="-481" t="-569"/>
                </a:stretch>
              </a:blipFill>
            </p:spPr>
            <p:txBody>
              <a:bodyPr/>
              <a:lstStyle/>
              <a:p>
                <a:r>
                  <a:rPr lang="it-IT">
                    <a:noFill/>
                  </a:rPr>
                  <a:t> </a:t>
                </a:r>
              </a:p>
            </p:txBody>
          </p:sp>
        </mc:Fallback>
      </mc:AlternateContent>
    </p:spTree>
    <p:extLst>
      <p:ext uri="{BB962C8B-B14F-4D97-AF65-F5344CB8AC3E}">
        <p14:creationId xmlns:p14="http://schemas.microsoft.com/office/powerpoint/2010/main" val="82951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117AD6-5E6A-CD0D-4513-D97B8A23B542}"/>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6EABAC6B-608A-BCBA-F642-440A048BA73E}"/>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5DE3631C-3096-861C-126C-3397767B51C5}"/>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11 12 13 14 15</a:t>
                </a:r>
              </a:p>
              <a:p>
                <a:r>
                  <a:rPr lang="en-US" dirty="0">
                    <a:solidFill>
                      <a:schemeClr val="bg1"/>
                    </a:solidFill>
                    <a:latin typeface="Verdana" panose="020B0604030504040204" pitchFamily="34" charset="0"/>
                    <a:ea typeface="Verdana" panose="020B0604030504040204" pitchFamily="34" charset="0"/>
                  </a:rPr>
                  <a:t>True outcome			99 91 96 90 89</a:t>
                </a:r>
              </a:p>
              <a:p>
                <a:r>
                  <a:rPr lang="en-US" dirty="0">
                    <a:solidFill>
                      <a:schemeClr val="bg1"/>
                    </a:solidFill>
                    <a:latin typeface="Verdana" panose="020B0604030504040204" pitchFamily="34" charset="0"/>
                    <a:ea typeface="Verdana" panose="020B0604030504040204" pitchFamily="34" charset="0"/>
                  </a:rPr>
                  <a:t>Predicted outcome	         	97 95 94 91 90	</a:t>
                </a:r>
              </a:p>
              <a:p>
                <a:r>
                  <a:rPr lang="en-US" dirty="0">
                    <a:solidFill>
                      <a:schemeClr val="bg1"/>
                    </a:solidFill>
                    <a:latin typeface="Verdana" panose="020B0604030504040204" pitchFamily="34" charset="0"/>
                    <a:ea typeface="Verdana" panose="020B0604030504040204" pitchFamily="34" charset="0"/>
                  </a:rPr>
                  <a:t>Non-conformity scores 		 2  4   2   1   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0,9</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5,4</m:t>
                        </m:r>
                      </m:e>
                    </m:d>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16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=92</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]=[92-4,92+4]=[88,96]</a:t>
                </a:r>
              </a:p>
            </p:txBody>
          </p:sp>
        </mc:Choice>
        <mc:Fallback xmlns="">
          <p:sp>
            <p:nvSpPr>
              <p:cNvPr id="26" name="CasellaDiTesto 25">
                <a:extLst>
                  <a:ext uri="{FF2B5EF4-FFF2-40B4-BE49-F238E27FC236}">
                    <a16:creationId xmlns:a16="http://schemas.microsoft.com/office/drawing/2014/main" id="{5DE3631C-3096-861C-126C-3397767B51C5}"/>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221358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B2800C-D8E5-EED8-870D-69F51F02ADC5}"/>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971A677E-C92E-0719-C2B5-7CCF3FE1B147}"/>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260FF5D-2204-3A4D-2947-59CD29C2D3AF}"/>
                  </a:ext>
                </a:extLst>
              </p:cNvPr>
              <p:cNvSpPr txBox="1"/>
              <p:nvPr/>
            </p:nvSpPr>
            <p:spPr>
              <a:xfrm>
                <a:off x="468086" y="1306286"/>
                <a:ext cx="11419114" cy="4524315"/>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Second Goal</a:t>
                </a:r>
              </a:p>
              <a:p>
                <a:pPr algn="just"/>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timestamp 17 using a rolling window approach. This preserves </a:t>
                </a:r>
                <a:r>
                  <a:rPr lang="en-US" b="1" dirty="0">
                    <a:solidFill>
                      <a:schemeClr val="bg1"/>
                    </a:solidFill>
                    <a:latin typeface="Verdana" panose="020B0604030504040204" pitchFamily="34" charset="0"/>
                    <a:ea typeface="Verdana" panose="020B0604030504040204" pitchFamily="34" charset="0"/>
                  </a:rPr>
                  <a:t>temporal order</a:t>
                </a:r>
                <a:r>
                  <a:rPr lang="en-US" dirty="0">
                    <a:solidFill>
                      <a:schemeClr val="bg1"/>
                    </a:solidFill>
                    <a:latin typeface="Verdana" panose="020B0604030504040204" pitchFamily="34" charset="0"/>
                    <a:ea typeface="Verdana" panose="020B0604030504040204" pitchFamily="34" charset="0"/>
                  </a:rPr>
                  <a:t> and allows the non-conformity scores to reflect the most recent data distribution, partially mitigating the </a:t>
                </a:r>
                <a:r>
                  <a:rPr lang="en-US" b="1" dirty="0">
                    <a:solidFill>
                      <a:schemeClr val="bg1"/>
                    </a:solidFill>
                    <a:latin typeface="Verdana" panose="020B0604030504040204" pitchFamily="34" charset="0"/>
                    <a:ea typeface="Verdana" panose="020B0604030504040204" pitchFamily="34" charset="0"/>
                  </a:rPr>
                  <a:t>non-exchangeability issue</a:t>
                </a:r>
                <a:r>
                  <a:rPr lang="en-US" dirty="0">
                    <a:solidFill>
                      <a:schemeClr val="bg1"/>
                    </a:solidFill>
                    <a:latin typeface="Verdana" panose="020B0604030504040204" pitchFamily="34" charset="0"/>
                    <a:ea typeface="Verdana" panose="020B0604030504040204" pitchFamily="34" charset="0"/>
                  </a:rPr>
                  <a:t> that violates standard conformal prediction assumptions.</a:t>
                </a:r>
              </a:p>
              <a:p>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2   3   4   5   6   7  8   9  10 11 12 13 14 15 16</a:t>
                </a:r>
              </a:p>
              <a:p>
                <a:r>
                  <a:rPr lang="en-US" dirty="0">
                    <a:solidFill>
                      <a:schemeClr val="bg1"/>
                    </a:solidFill>
                    <a:latin typeface="Verdana" panose="020B0604030504040204" pitchFamily="34" charset="0"/>
                    <a:ea typeface="Verdana" panose="020B0604030504040204" pitchFamily="34" charset="0"/>
                  </a:rPr>
                  <a:t>Value 82 83 92 94 85 88 94 98 96 99 91 96 90 89 90</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12–16 using the model trained on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12-16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(17)</a:t>
                </a:r>
              </a:p>
              <a:p>
                <a:endParaRPr lang="en-US" dirty="0">
                  <a:solidFill>
                    <a:schemeClr val="bg1"/>
                  </a:solidFill>
                  <a:latin typeface="Verdana" panose="020B0604030504040204" pitchFamily="34" charset="0"/>
                  <a:ea typeface="Verdana" panose="020B0604030504040204" pitchFamily="34" charset="0"/>
                </a:endParaRPr>
              </a:p>
            </p:txBody>
          </p:sp>
        </mc:Choice>
        <mc:Fallback xmlns="">
          <p:sp>
            <p:nvSpPr>
              <p:cNvPr id="26" name="CasellaDiTesto 25">
                <a:extLst>
                  <a:ext uri="{FF2B5EF4-FFF2-40B4-BE49-F238E27FC236}">
                    <a16:creationId xmlns:a16="http://schemas.microsoft.com/office/drawing/2014/main" id="{6260FF5D-2204-3A4D-2947-59CD29C2D3AF}"/>
                  </a:ext>
                </a:extLst>
              </p:cNvPr>
              <p:cNvSpPr txBox="1">
                <a:spLocks noRot="1" noChangeAspect="1" noMove="1" noResize="1" noEditPoints="1" noAdjustHandles="1" noChangeArrowheads="1" noChangeShapeType="1" noTextEdit="1"/>
              </p:cNvSpPr>
              <p:nvPr/>
            </p:nvSpPr>
            <p:spPr>
              <a:xfrm>
                <a:off x="468086" y="1306286"/>
                <a:ext cx="11419114" cy="4524315"/>
              </a:xfrm>
              <a:prstGeom prst="rect">
                <a:avLst/>
              </a:prstGeom>
              <a:blipFill>
                <a:blip r:embed="rId2"/>
                <a:stretch>
                  <a:fillRect l="-481" t="-674" r="-427"/>
                </a:stretch>
              </a:blipFill>
            </p:spPr>
            <p:txBody>
              <a:bodyPr/>
              <a:lstStyle/>
              <a:p>
                <a:r>
                  <a:rPr lang="it-IT">
                    <a:noFill/>
                  </a:rPr>
                  <a:t> </a:t>
                </a:r>
              </a:p>
            </p:txBody>
          </p:sp>
        </mc:Fallback>
      </mc:AlternateContent>
    </p:spTree>
    <p:extLst>
      <p:ext uri="{BB962C8B-B14F-4D97-AF65-F5344CB8AC3E}">
        <p14:creationId xmlns:p14="http://schemas.microsoft.com/office/powerpoint/2010/main" val="22292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097744-84B0-93DA-DBDE-584A84A3C4D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22132B94-2619-E575-1B6D-5D13723DFF59}"/>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B30AF8D9-F108-E87F-B72F-0A033982E736}"/>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12 13 14 15 16</a:t>
                </a:r>
              </a:p>
              <a:p>
                <a:r>
                  <a:rPr lang="en-US" dirty="0">
                    <a:solidFill>
                      <a:schemeClr val="bg1"/>
                    </a:solidFill>
                    <a:latin typeface="Verdana" panose="020B0604030504040204" pitchFamily="34" charset="0"/>
                    <a:ea typeface="Verdana" panose="020B0604030504040204" pitchFamily="34" charset="0"/>
                  </a:rPr>
                  <a:t>True outcome			91 96 90 89 90</a:t>
                </a:r>
              </a:p>
              <a:p>
                <a:r>
                  <a:rPr lang="en-US" dirty="0">
                    <a:solidFill>
                      <a:schemeClr val="bg1"/>
                    </a:solidFill>
                    <a:latin typeface="Verdana" panose="020B0604030504040204" pitchFamily="34" charset="0"/>
                    <a:ea typeface="Verdana" panose="020B0604030504040204" pitchFamily="34" charset="0"/>
                  </a:rPr>
                  <a:t>Predicted outcome	         	95 94 91 90 92 	</a:t>
                </a:r>
              </a:p>
              <a:p>
                <a:r>
                  <a:rPr lang="en-US" dirty="0">
                    <a:solidFill>
                      <a:schemeClr val="bg1"/>
                    </a:solidFill>
                    <a:latin typeface="Verdana" panose="020B0604030504040204" pitchFamily="34" charset="0"/>
                    <a:ea typeface="Verdana" panose="020B0604030504040204" pitchFamily="34" charset="0"/>
                  </a:rPr>
                  <a:t>Non-conformity scores 		 4   2   1   1  2	</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0,9</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5,4</m:t>
                        </m:r>
                      </m:e>
                    </m:d>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17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=93</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]=[93-4,93+4]=[89,97]</a:t>
                </a:r>
              </a:p>
            </p:txBody>
          </p:sp>
        </mc:Choice>
        <mc:Fallback xmlns="">
          <p:sp>
            <p:nvSpPr>
              <p:cNvPr id="26" name="CasellaDiTesto 25">
                <a:extLst>
                  <a:ext uri="{FF2B5EF4-FFF2-40B4-BE49-F238E27FC236}">
                    <a16:creationId xmlns:a16="http://schemas.microsoft.com/office/drawing/2014/main" id="{B30AF8D9-F108-E87F-B72F-0A033982E736}"/>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187832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481C72-F13A-8747-B4AD-016C7E24BBC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13C4AFF1-06A8-EE4E-CE20-599C0881BA8D}"/>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with NIXTLA</a:t>
            </a:r>
          </a:p>
        </p:txBody>
      </p:sp>
      <p:pic>
        <p:nvPicPr>
          <p:cNvPr id="2050" name="Picture 2">
            <a:extLst>
              <a:ext uri="{FF2B5EF4-FFF2-40B4-BE49-F238E27FC236}">
                <a16:creationId xmlns:a16="http://schemas.microsoft.com/office/drawing/2014/main" id="{D24875D4-76A7-2B30-F8D3-F6D267359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5" y="1314493"/>
            <a:ext cx="6551160" cy="426012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F2DF8C2-603E-FFB9-6E6A-454076F6CB7B}"/>
              </a:ext>
            </a:extLst>
          </p:cNvPr>
          <p:cNvSpPr txBox="1"/>
          <p:nvPr/>
        </p:nvSpPr>
        <p:spPr>
          <a:xfrm>
            <a:off x="6966857" y="1262743"/>
            <a:ext cx="4887685" cy="5355312"/>
          </a:xfrm>
          <a:prstGeom prst="rect">
            <a:avLst/>
          </a:prstGeom>
          <a:noFill/>
        </p:spPr>
        <p:txBody>
          <a:bodyPr wrap="square" rtlCol="0">
            <a:spAutoFit/>
          </a:bodyPr>
          <a:lstStyle/>
          <a:p>
            <a:pPr marL="285750" indent="-285750">
              <a:buFont typeface="Wingdings" panose="05000000000000000000" pitchFamily="2" charset="2"/>
              <a:buChar char="q"/>
            </a:pPr>
            <a:r>
              <a:rPr lang="en-US" b="1" dirty="0" err="1">
                <a:solidFill>
                  <a:schemeClr val="bg1"/>
                </a:solidFill>
                <a:latin typeface="Verdana" panose="020B0604030504040204" pitchFamily="34" charset="0"/>
                <a:ea typeface="Verdana" panose="020B0604030504040204" pitchFamily="34" charset="0"/>
              </a:rPr>
              <a:t>Nixtla</a:t>
            </a:r>
            <a:r>
              <a:rPr lang="en-US" dirty="0">
                <a:solidFill>
                  <a:schemeClr val="bg1"/>
                </a:solidFill>
                <a:latin typeface="Verdana" panose="020B0604030504040204" pitchFamily="34" charset="0"/>
                <a:ea typeface="Verdana" panose="020B0604030504040204" pitchFamily="34" charset="0"/>
              </a:rPr>
              <a:t> is an open-source framework dedicated to time series forecasting, and it is helpful for low-code.</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Organized into the following libraries: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StatsForecast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MLForecast</a:t>
            </a:r>
            <a:r>
              <a:rPr lang="en-US" dirty="0">
                <a:solidFill>
                  <a:schemeClr val="bg1"/>
                </a:solidFill>
                <a:latin typeface="Verdana" panose="020B0604030504040204" pitchFamily="34" charset="0"/>
                <a:ea typeface="Verdana" panose="020B0604030504040204" pitchFamily="34" charset="0"/>
              </a:rPr>
              <a:t>;</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NeuralForecast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TimeGPT</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Conformal Prediction Approaches:</a:t>
            </a:r>
          </a:p>
          <a:p>
            <a:r>
              <a:rPr lang="en-US" dirty="0">
                <a:solidFill>
                  <a:schemeClr val="bg1"/>
                </a:solidFill>
                <a:latin typeface="Verdana" panose="020B0604030504040204" pitchFamily="34" charset="0"/>
                <a:ea typeface="Verdana" panose="020B0604030504040204" pitchFamily="34" charset="0"/>
              </a:rPr>
              <a:t>-Conformal Distribution;</a:t>
            </a:r>
          </a:p>
          <a:p>
            <a:r>
              <a:rPr lang="en-US" dirty="0">
                <a:solidFill>
                  <a:schemeClr val="bg1"/>
                </a:solidFill>
                <a:latin typeface="Verdana" panose="020B0604030504040204" pitchFamily="34" charset="0"/>
                <a:ea typeface="Verdana" panose="020B0604030504040204" pitchFamily="34" charset="0"/>
              </a:rPr>
              <a:t>-Conformal Error</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GB" dirty="0" err="1">
                <a:solidFill>
                  <a:schemeClr val="bg1"/>
                </a:solidFill>
                <a:latin typeface="Verdana" panose="020B0604030504040204" pitchFamily="34" charset="0"/>
                <a:ea typeface="Verdana" panose="020B0604030504040204" pitchFamily="34" charset="0"/>
              </a:rPr>
              <a:t>Nixtla’s</a:t>
            </a:r>
            <a:r>
              <a:rPr lang="en-GB" dirty="0">
                <a:solidFill>
                  <a:schemeClr val="bg1"/>
                </a:solidFill>
                <a:latin typeface="Verdana" panose="020B0604030504040204" pitchFamily="34" charset="0"/>
                <a:ea typeface="Verdana" panose="020B0604030504040204" pitchFamily="34" charset="0"/>
              </a:rPr>
              <a:t> Approach to Non-Exchangeable Data using Rolling Window Cross-Validation for Interval Calibration</a:t>
            </a:r>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endParaRPr lang="en-US" dirty="0">
              <a:solidFill>
                <a:schemeClr val="bg1"/>
              </a:solidFill>
              <a:latin typeface="Verdana" panose="020B0604030504040204" pitchFamily="34" charset="0"/>
              <a:ea typeface="Verdana" panose="020B0604030504040204" pitchFamily="34" charset="0"/>
            </a:endParaRPr>
          </a:p>
        </p:txBody>
      </p:sp>
      <p:sp>
        <p:nvSpPr>
          <p:cNvPr id="7" name="CasellaDiTesto 6">
            <a:extLst>
              <a:ext uri="{FF2B5EF4-FFF2-40B4-BE49-F238E27FC236}">
                <a16:creationId xmlns:a16="http://schemas.microsoft.com/office/drawing/2014/main" id="{07DF6A15-23F4-31A8-4A13-D9ADFC2C8253}"/>
              </a:ext>
            </a:extLst>
          </p:cNvPr>
          <p:cNvSpPr txBox="1"/>
          <p:nvPr/>
        </p:nvSpPr>
        <p:spPr>
          <a:xfrm>
            <a:off x="1646736" y="5726405"/>
            <a:ext cx="4449264" cy="276999"/>
          </a:xfrm>
          <a:prstGeom prst="rect">
            <a:avLst/>
          </a:prstGeom>
          <a:noFill/>
        </p:spPr>
        <p:txBody>
          <a:bodyPr wrap="square" rtlCol="0">
            <a:spAutoFit/>
          </a:bodyPr>
          <a:lstStyle/>
          <a:p>
            <a:r>
              <a:rPr lang="it-IT" sz="1200" u="sng"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https://www.nixtla.io/open-source</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2776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35477CC7-A1F0-C543-A9A0-E5FCD0C96DB9}"/>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7A5185C7-BAB7-27FC-5AD3-46D062E92AE6}"/>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err="1">
                <a:solidFill>
                  <a:schemeClr val="lt1"/>
                </a:solidFill>
                <a:latin typeface="Verdana" panose="020B0604030504040204" pitchFamily="34" charset="0"/>
                <a:ea typeface="Verdana" panose="020B0604030504040204" pitchFamily="34" charset="0"/>
                <a:cs typeface="Overlock"/>
                <a:sym typeface="Overlock"/>
              </a:rPr>
              <a:t>What</a:t>
            </a:r>
            <a:r>
              <a:rPr lang="it-IT" sz="3200" b="1" dirty="0">
                <a:solidFill>
                  <a:schemeClr val="lt1"/>
                </a:solidFill>
                <a:latin typeface="Verdana" panose="020B0604030504040204" pitchFamily="34" charset="0"/>
                <a:ea typeface="Verdana" panose="020B0604030504040204" pitchFamily="34" charset="0"/>
                <a:cs typeface="Overlock"/>
                <a:sym typeface="Overlock"/>
              </a:rPr>
              <a:t> are AI Agents?</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1C1CEF8F-E513-3F9A-EC74-16050EE36004}"/>
              </a:ext>
            </a:extLst>
          </p:cNvPr>
          <p:cNvSpPr txBox="1"/>
          <p:nvPr/>
        </p:nvSpPr>
        <p:spPr>
          <a:xfrm>
            <a:off x="925286" y="1116057"/>
            <a:ext cx="10352314" cy="1754326"/>
          </a:xfrm>
          <a:prstGeom prst="rect">
            <a:avLst/>
          </a:prstGeom>
          <a:noFill/>
        </p:spPr>
        <p:txBody>
          <a:bodyPr wrap="square" rtlCol="0">
            <a:spAutoFit/>
          </a:bodyPr>
          <a:lstStyle/>
          <a:p>
            <a:pPr algn="ct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An AI agent is an application designed to achieve a goal by observing the world and acting upon it using the available tools</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These agents are autonomous and can act independently of human intervent</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ion</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when given proper goals. In the context of Generative AI, an agent is a program that enables Large Language Models (LLMs) to perform actions by extending their capabilities through access to tools, knowledge, and learning from experience.</a:t>
            </a:r>
            <a:endParaRPr lang="it-IT" dirty="0">
              <a:solidFill>
                <a:schemeClr val="bg1"/>
              </a:solidFill>
              <a:latin typeface="Verdana" panose="020B0604030504040204" pitchFamily="34" charset="0"/>
              <a:ea typeface="Verdana" panose="020B0604030504040204" pitchFamily="34" charset="0"/>
            </a:endParaRPr>
          </a:p>
        </p:txBody>
      </p:sp>
      <p:sp>
        <p:nvSpPr>
          <p:cNvPr id="3" name="Rettangolo con angoli arrotondati 2">
            <a:extLst>
              <a:ext uri="{FF2B5EF4-FFF2-40B4-BE49-F238E27FC236}">
                <a16:creationId xmlns:a16="http://schemas.microsoft.com/office/drawing/2014/main" id="{A89B195B-08FA-F343-C7FC-E88A7FEE32AA}"/>
              </a:ext>
            </a:extLst>
          </p:cNvPr>
          <p:cNvSpPr/>
          <p:nvPr/>
        </p:nvSpPr>
        <p:spPr>
          <a:xfrm>
            <a:off x="4757056" y="3254829"/>
            <a:ext cx="2264229" cy="119742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4AAFEFA-CC5C-9CD5-436E-89A159D0E26A}"/>
              </a:ext>
            </a:extLst>
          </p:cNvPr>
          <p:cNvSpPr txBox="1"/>
          <p:nvPr/>
        </p:nvSpPr>
        <p:spPr>
          <a:xfrm>
            <a:off x="4985657" y="3609592"/>
            <a:ext cx="17308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LLMs</a:t>
            </a:r>
            <a:endParaRPr lang="it-IT" sz="2400" dirty="0">
              <a:solidFill>
                <a:schemeClr val="bg1"/>
              </a:solidFill>
              <a:latin typeface="Overlock" panose="020B0604020202020204"/>
            </a:endParaRPr>
          </a:p>
        </p:txBody>
      </p:sp>
      <p:sp>
        <p:nvSpPr>
          <p:cNvPr id="5" name="Ovale 4">
            <a:extLst>
              <a:ext uri="{FF2B5EF4-FFF2-40B4-BE49-F238E27FC236}">
                <a16:creationId xmlns:a16="http://schemas.microsoft.com/office/drawing/2014/main" id="{FFBFE244-1664-86C5-B69F-B86CFC6748AB}"/>
              </a:ext>
            </a:extLst>
          </p:cNvPr>
          <p:cNvSpPr/>
          <p:nvPr/>
        </p:nvSpPr>
        <p:spPr>
          <a:xfrm>
            <a:off x="402772" y="4604657"/>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8" name="Ovale 7">
            <a:extLst>
              <a:ext uri="{FF2B5EF4-FFF2-40B4-BE49-F238E27FC236}">
                <a16:creationId xmlns:a16="http://schemas.microsoft.com/office/drawing/2014/main" id="{07DA491D-E8FF-6277-1540-B1A102724CFB}"/>
              </a:ext>
            </a:extLst>
          </p:cNvPr>
          <p:cNvSpPr/>
          <p:nvPr/>
        </p:nvSpPr>
        <p:spPr>
          <a:xfrm>
            <a:off x="3217456" y="5202669"/>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CEF66508-B80E-1769-4D36-DD445E185E76}"/>
              </a:ext>
            </a:extLst>
          </p:cNvPr>
          <p:cNvSpPr/>
          <p:nvPr/>
        </p:nvSpPr>
        <p:spPr>
          <a:xfrm>
            <a:off x="9160327" y="4762500"/>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cxnSp>
        <p:nvCxnSpPr>
          <p:cNvPr id="11" name="Connettore 2 10">
            <a:extLst>
              <a:ext uri="{FF2B5EF4-FFF2-40B4-BE49-F238E27FC236}">
                <a16:creationId xmlns:a16="http://schemas.microsoft.com/office/drawing/2014/main" id="{AD1EC9B1-25C8-92BF-4D8F-14DD69C5E659}"/>
              </a:ext>
            </a:extLst>
          </p:cNvPr>
          <p:cNvCxnSpPr>
            <a:cxnSpLocks/>
            <a:stCxn id="3" idx="1"/>
          </p:cNvCxnSpPr>
          <p:nvPr/>
        </p:nvCxnSpPr>
        <p:spPr>
          <a:xfrm flipH="1">
            <a:off x="2362201" y="3853543"/>
            <a:ext cx="2394855" cy="90895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ttore 2 12">
            <a:extLst>
              <a:ext uri="{FF2B5EF4-FFF2-40B4-BE49-F238E27FC236}">
                <a16:creationId xmlns:a16="http://schemas.microsoft.com/office/drawing/2014/main" id="{08F41C4A-9C18-1FCE-0223-80F101DD54B6}"/>
              </a:ext>
            </a:extLst>
          </p:cNvPr>
          <p:cNvCxnSpPr>
            <a:cxnSpLocks/>
          </p:cNvCxnSpPr>
          <p:nvPr/>
        </p:nvCxnSpPr>
        <p:spPr>
          <a:xfrm>
            <a:off x="7021285" y="3710695"/>
            <a:ext cx="2394855" cy="10518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nettore 2 16">
            <a:extLst>
              <a:ext uri="{FF2B5EF4-FFF2-40B4-BE49-F238E27FC236}">
                <a16:creationId xmlns:a16="http://schemas.microsoft.com/office/drawing/2014/main" id="{CB84285A-51A6-D220-306C-C5411B3F70D8}"/>
              </a:ext>
            </a:extLst>
          </p:cNvPr>
          <p:cNvCxnSpPr>
            <a:cxnSpLocks/>
          </p:cNvCxnSpPr>
          <p:nvPr/>
        </p:nvCxnSpPr>
        <p:spPr>
          <a:xfrm flipH="1">
            <a:off x="4763891" y="4452257"/>
            <a:ext cx="1083065" cy="7625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CasellaDiTesto 20">
            <a:extLst>
              <a:ext uri="{FF2B5EF4-FFF2-40B4-BE49-F238E27FC236}">
                <a16:creationId xmlns:a16="http://schemas.microsoft.com/office/drawing/2014/main" id="{A327D491-5E3D-7D87-78F8-D3AA95CEE88B}"/>
              </a:ext>
            </a:extLst>
          </p:cNvPr>
          <p:cNvSpPr txBox="1"/>
          <p:nvPr/>
        </p:nvSpPr>
        <p:spPr>
          <a:xfrm>
            <a:off x="805543" y="4931229"/>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Action</a:t>
            </a:r>
          </a:p>
        </p:txBody>
      </p:sp>
      <p:sp>
        <p:nvSpPr>
          <p:cNvPr id="22" name="CasellaDiTesto 21">
            <a:extLst>
              <a:ext uri="{FF2B5EF4-FFF2-40B4-BE49-F238E27FC236}">
                <a16:creationId xmlns:a16="http://schemas.microsoft.com/office/drawing/2014/main" id="{75CAFC0B-F9B9-4FEB-2ABC-96F0A260FF12}"/>
              </a:ext>
            </a:extLst>
          </p:cNvPr>
          <p:cNvSpPr txBox="1"/>
          <p:nvPr/>
        </p:nvSpPr>
        <p:spPr>
          <a:xfrm>
            <a:off x="3610005" y="5608652"/>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Tools</a:t>
            </a:r>
          </a:p>
        </p:txBody>
      </p:sp>
      <p:sp>
        <p:nvSpPr>
          <p:cNvPr id="23" name="CasellaDiTesto 22">
            <a:extLst>
              <a:ext uri="{FF2B5EF4-FFF2-40B4-BE49-F238E27FC236}">
                <a16:creationId xmlns:a16="http://schemas.microsoft.com/office/drawing/2014/main" id="{74B1DDEF-3B7B-6C24-7275-517FF8AEEEA4}"/>
              </a:ext>
            </a:extLst>
          </p:cNvPr>
          <p:cNvSpPr txBox="1"/>
          <p:nvPr/>
        </p:nvSpPr>
        <p:spPr>
          <a:xfrm>
            <a:off x="9339940" y="5162061"/>
            <a:ext cx="1681845" cy="461665"/>
          </a:xfrm>
          <a:prstGeom prst="rect">
            <a:avLst/>
          </a:prstGeom>
          <a:noFill/>
        </p:spPr>
        <p:txBody>
          <a:bodyPr wrap="square" rtlCol="0">
            <a:spAutoFit/>
          </a:bodyPr>
          <a:lstStyle/>
          <a:p>
            <a:pPr algn="ctr"/>
            <a:r>
              <a:rPr lang="it-IT" sz="2400" dirty="0">
                <a:solidFill>
                  <a:schemeClr val="bg1"/>
                </a:solidFill>
                <a:latin typeface="Overlock" panose="020B0604020202020204"/>
              </a:rPr>
              <a:t>Knowledge</a:t>
            </a:r>
          </a:p>
        </p:txBody>
      </p:sp>
      <p:sp>
        <p:nvSpPr>
          <p:cNvPr id="7" name="Ovale 6">
            <a:extLst>
              <a:ext uri="{FF2B5EF4-FFF2-40B4-BE49-F238E27FC236}">
                <a16:creationId xmlns:a16="http://schemas.microsoft.com/office/drawing/2014/main" id="{6670AAD2-AA95-5EBF-2F9B-0A4CA82B5C2B}"/>
              </a:ext>
            </a:extLst>
          </p:cNvPr>
          <p:cNvSpPr/>
          <p:nvPr/>
        </p:nvSpPr>
        <p:spPr>
          <a:xfrm>
            <a:off x="6304614" y="5392893"/>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076E1857-3BA2-EE7E-849F-C5689855FBA1}"/>
              </a:ext>
            </a:extLst>
          </p:cNvPr>
          <p:cNvSpPr txBox="1"/>
          <p:nvPr/>
        </p:nvSpPr>
        <p:spPr>
          <a:xfrm>
            <a:off x="6583498" y="5709833"/>
            <a:ext cx="1373594" cy="461665"/>
          </a:xfrm>
          <a:prstGeom prst="rect">
            <a:avLst/>
          </a:prstGeom>
          <a:noFill/>
        </p:spPr>
        <p:txBody>
          <a:bodyPr wrap="square" rtlCol="0">
            <a:spAutoFit/>
          </a:bodyPr>
          <a:lstStyle/>
          <a:p>
            <a:pPr algn="ctr"/>
            <a:r>
              <a:rPr lang="it-IT" sz="2400" dirty="0">
                <a:solidFill>
                  <a:schemeClr val="bg1"/>
                </a:solidFill>
                <a:latin typeface="Overlock" panose="020B0604020202020204"/>
              </a:rPr>
              <a:t>Learning</a:t>
            </a:r>
          </a:p>
        </p:txBody>
      </p:sp>
      <p:cxnSp>
        <p:nvCxnSpPr>
          <p:cNvPr id="12" name="Connettore 2 11">
            <a:extLst>
              <a:ext uri="{FF2B5EF4-FFF2-40B4-BE49-F238E27FC236}">
                <a16:creationId xmlns:a16="http://schemas.microsoft.com/office/drawing/2014/main" id="{E12157EF-D9FA-1028-CF1B-035C62C81581}"/>
              </a:ext>
            </a:extLst>
          </p:cNvPr>
          <p:cNvCxnSpPr>
            <a:cxnSpLocks/>
          </p:cNvCxnSpPr>
          <p:nvPr/>
        </p:nvCxnSpPr>
        <p:spPr>
          <a:xfrm>
            <a:off x="6542313" y="4527123"/>
            <a:ext cx="582514" cy="86235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793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88CD69FA-F6F3-B2BE-C66E-145DBFA0911D}"/>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A5DC629-AE29-9A5A-5929-41B94A5F9A2E}"/>
              </a:ext>
            </a:extLst>
          </p:cNvPr>
          <p:cNvSpPr txBox="1"/>
          <p:nvPr/>
        </p:nvSpPr>
        <p:spPr>
          <a:xfrm>
            <a:off x="1970314" y="1433488"/>
            <a:ext cx="8421632" cy="26776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600" dirty="0" err="1">
                <a:solidFill>
                  <a:schemeClr val="lt1"/>
                </a:solidFill>
                <a:latin typeface="Overlock"/>
                <a:ea typeface="Overlock"/>
                <a:cs typeface="Overlock"/>
                <a:sym typeface="Overlock"/>
              </a:rPr>
              <a:t>Why</a:t>
            </a:r>
            <a:r>
              <a:rPr lang="it-IT" sz="3600" dirty="0">
                <a:solidFill>
                  <a:schemeClr val="lt1"/>
                </a:solidFill>
                <a:latin typeface="Overlock"/>
                <a:ea typeface="Overlock"/>
                <a:cs typeface="Overlock"/>
                <a:sym typeface="Overlock"/>
              </a:rPr>
              <a:t> AI Agents?</a:t>
            </a:r>
          </a:p>
          <a:p>
            <a:pPr marL="0" marR="0" lvl="0" indent="0" algn="ctr" rtl="0">
              <a:spcBef>
                <a:spcPts val="0"/>
              </a:spcBef>
              <a:spcAft>
                <a:spcPts val="0"/>
              </a:spcAft>
              <a:buNone/>
            </a:pPr>
            <a:endParaRPr lang="it-IT" sz="3600" dirty="0">
              <a:solidFill>
                <a:schemeClr val="bg1"/>
              </a:solidFill>
              <a:latin typeface="Overlock"/>
              <a:sym typeface="Overlock"/>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Autonomously Perform Tasks</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Adapt and Learn</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Increase Productivity and Efficiency</a:t>
            </a:r>
            <a:endParaRPr sz="2400" dirty="0">
              <a:solidFill>
                <a:schemeClr val="bg1"/>
              </a:solidFill>
              <a:latin typeface="Overlock" panose="020B0604020202020204"/>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Enable Personalisation and Scalability</a:t>
            </a:r>
            <a:endParaRPr sz="2400" dirty="0">
              <a:solidFill>
                <a:schemeClr val="bg1"/>
              </a:solidFill>
              <a:latin typeface="Overlock" panose="020B0604020202020204"/>
              <a:ea typeface="Overlock" panose="020B0604020202020204"/>
              <a:cs typeface="Overlock" panose="020B0604020202020204"/>
              <a:sym typeface="Overlock"/>
            </a:endParaRPr>
          </a:p>
        </p:txBody>
      </p:sp>
      <p:sp>
        <p:nvSpPr>
          <p:cNvPr id="2" name="Ovale 1">
            <a:extLst>
              <a:ext uri="{FF2B5EF4-FFF2-40B4-BE49-F238E27FC236}">
                <a16:creationId xmlns:a16="http://schemas.microsoft.com/office/drawing/2014/main" id="{DABB3B08-86E4-2589-B5F7-999E78F9EA9D}"/>
              </a:ext>
            </a:extLst>
          </p:cNvPr>
          <p:cNvSpPr/>
          <p:nvPr/>
        </p:nvSpPr>
        <p:spPr>
          <a:xfrm>
            <a:off x="2376511" y="103224"/>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E622F337-9359-AE2E-B434-D75D6C39CB68}"/>
              </a:ext>
            </a:extLst>
          </p:cNvPr>
          <p:cNvSpPr txBox="1"/>
          <p:nvPr/>
        </p:nvSpPr>
        <p:spPr>
          <a:xfrm>
            <a:off x="2926239" y="59591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Reasoning</a:t>
            </a:r>
            <a:endParaRPr lang="it-IT" sz="2400" dirty="0">
              <a:solidFill>
                <a:schemeClr val="bg1"/>
              </a:solidFill>
              <a:latin typeface="Overlock" panose="020B0604020202020204"/>
            </a:endParaRPr>
          </a:p>
        </p:txBody>
      </p:sp>
      <p:sp>
        <p:nvSpPr>
          <p:cNvPr id="4" name="Ovale 3">
            <a:extLst>
              <a:ext uri="{FF2B5EF4-FFF2-40B4-BE49-F238E27FC236}">
                <a16:creationId xmlns:a16="http://schemas.microsoft.com/office/drawing/2014/main" id="{976F04BD-A7A8-4835-053D-747CD53FC59F}"/>
              </a:ext>
            </a:extLst>
          </p:cNvPr>
          <p:cNvSpPr/>
          <p:nvPr/>
        </p:nvSpPr>
        <p:spPr>
          <a:xfrm>
            <a:off x="8924047" y="2446789"/>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D125EE4-BB80-F54A-45F7-E31CBCEFF9C9}"/>
              </a:ext>
            </a:extLst>
          </p:cNvPr>
          <p:cNvSpPr txBox="1"/>
          <p:nvPr/>
        </p:nvSpPr>
        <p:spPr>
          <a:xfrm>
            <a:off x="9418510" y="2977544"/>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Acting</a:t>
            </a:r>
            <a:endParaRPr lang="it-IT" sz="2400" dirty="0">
              <a:solidFill>
                <a:schemeClr val="bg1"/>
              </a:solidFill>
              <a:latin typeface="Overlock" panose="020B0604020202020204"/>
            </a:endParaRPr>
          </a:p>
        </p:txBody>
      </p:sp>
      <p:sp>
        <p:nvSpPr>
          <p:cNvPr id="7" name="Ovale 6">
            <a:extLst>
              <a:ext uri="{FF2B5EF4-FFF2-40B4-BE49-F238E27FC236}">
                <a16:creationId xmlns:a16="http://schemas.microsoft.com/office/drawing/2014/main" id="{7DDB57BA-2852-E752-DE20-7B0930352F29}"/>
              </a:ext>
            </a:extLst>
          </p:cNvPr>
          <p:cNvSpPr/>
          <p:nvPr/>
        </p:nvSpPr>
        <p:spPr>
          <a:xfrm>
            <a:off x="590067" y="2951145"/>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CBDB3937-7685-BD41-2D92-9C82145D4619}"/>
              </a:ext>
            </a:extLst>
          </p:cNvPr>
          <p:cNvSpPr txBox="1"/>
          <p:nvPr/>
        </p:nvSpPr>
        <p:spPr>
          <a:xfrm>
            <a:off x="1139795" y="350830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Observing</a:t>
            </a:r>
            <a:endParaRPr lang="it-IT" sz="2400" dirty="0">
              <a:solidFill>
                <a:schemeClr val="bg1"/>
              </a:solidFill>
              <a:latin typeface="Overlock" panose="020B0604020202020204"/>
            </a:endParaRPr>
          </a:p>
        </p:txBody>
      </p:sp>
      <p:sp>
        <p:nvSpPr>
          <p:cNvPr id="11" name="Ovale 10">
            <a:extLst>
              <a:ext uri="{FF2B5EF4-FFF2-40B4-BE49-F238E27FC236}">
                <a16:creationId xmlns:a16="http://schemas.microsoft.com/office/drawing/2014/main" id="{EFED31A4-21BC-5496-8AFC-F8F558113CBE}"/>
              </a:ext>
            </a:extLst>
          </p:cNvPr>
          <p:cNvSpPr/>
          <p:nvPr/>
        </p:nvSpPr>
        <p:spPr>
          <a:xfrm>
            <a:off x="7832968" y="150906"/>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84E2DCCB-8A1A-63CB-EF25-632E684AFCD2}"/>
              </a:ext>
            </a:extLst>
          </p:cNvPr>
          <p:cNvSpPr txBox="1"/>
          <p:nvPr/>
        </p:nvSpPr>
        <p:spPr>
          <a:xfrm>
            <a:off x="8457073" y="681661"/>
            <a:ext cx="1913101"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Collaborating</a:t>
            </a:r>
            <a:endParaRPr lang="it-IT" sz="2400" dirty="0">
              <a:solidFill>
                <a:schemeClr val="bg1"/>
              </a:solidFill>
              <a:latin typeface="Overlock" panose="020B0604020202020204"/>
            </a:endParaRPr>
          </a:p>
        </p:txBody>
      </p:sp>
      <p:sp>
        <p:nvSpPr>
          <p:cNvPr id="13" name="Ovale 12">
            <a:extLst>
              <a:ext uri="{FF2B5EF4-FFF2-40B4-BE49-F238E27FC236}">
                <a16:creationId xmlns:a16="http://schemas.microsoft.com/office/drawing/2014/main" id="{67E47288-DE1A-FBEE-2AA9-9EDE6D8A33AD}"/>
              </a:ext>
            </a:extLst>
          </p:cNvPr>
          <p:cNvSpPr/>
          <p:nvPr/>
        </p:nvSpPr>
        <p:spPr>
          <a:xfrm>
            <a:off x="6735737" y="4840851"/>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8BC3D01F-4222-387C-71D5-DC9AA3914A8D}"/>
              </a:ext>
            </a:extLst>
          </p:cNvPr>
          <p:cNvSpPr txBox="1"/>
          <p:nvPr/>
        </p:nvSpPr>
        <p:spPr>
          <a:xfrm>
            <a:off x="7285465" y="5362774"/>
            <a:ext cx="1578429" cy="461665"/>
          </a:xfrm>
          <a:prstGeom prst="rect">
            <a:avLst/>
          </a:prstGeom>
          <a:noFill/>
        </p:spPr>
        <p:txBody>
          <a:bodyPr wrap="square" rtlCol="0">
            <a:spAutoFit/>
          </a:bodyPr>
          <a:lstStyle/>
          <a:p>
            <a:pPr algn="ctr"/>
            <a:r>
              <a:rPr lang="it-IT" sz="2400" dirty="0">
                <a:solidFill>
                  <a:schemeClr val="bg1"/>
                </a:solidFill>
                <a:latin typeface="Overlock" panose="020B0604020202020204"/>
              </a:rPr>
              <a:t>Planning</a:t>
            </a:r>
          </a:p>
        </p:txBody>
      </p:sp>
      <p:sp>
        <p:nvSpPr>
          <p:cNvPr id="15" name="Ovale 14">
            <a:extLst>
              <a:ext uri="{FF2B5EF4-FFF2-40B4-BE49-F238E27FC236}">
                <a16:creationId xmlns:a16="http://schemas.microsoft.com/office/drawing/2014/main" id="{9BF24C05-5DB8-A1D3-138C-32BA9C99E3EB}"/>
              </a:ext>
            </a:extLst>
          </p:cNvPr>
          <p:cNvSpPr/>
          <p:nvPr/>
        </p:nvSpPr>
        <p:spPr>
          <a:xfrm>
            <a:off x="1681146" y="4832020"/>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6" name="CasellaDiTesto 15">
            <a:extLst>
              <a:ext uri="{FF2B5EF4-FFF2-40B4-BE49-F238E27FC236}">
                <a16:creationId xmlns:a16="http://schemas.microsoft.com/office/drawing/2014/main" id="{BEAAFE64-7BA7-5D9C-9689-94E225F9ACA2}"/>
              </a:ext>
            </a:extLst>
          </p:cNvPr>
          <p:cNvSpPr txBox="1"/>
          <p:nvPr/>
        </p:nvSpPr>
        <p:spPr>
          <a:xfrm>
            <a:off x="2164380" y="5362775"/>
            <a:ext cx="1775069" cy="461665"/>
          </a:xfrm>
          <a:prstGeom prst="rect">
            <a:avLst/>
          </a:prstGeom>
          <a:noFill/>
        </p:spPr>
        <p:txBody>
          <a:bodyPr wrap="square" rtlCol="0">
            <a:spAutoFit/>
          </a:bodyPr>
          <a:lstStyle/>
          <a:p>
            <a:pPr algn="ctr"/>
            <a:r>
              <a:rPr lang="it-IT" sz="2400" dirty="0">
                <a:solidFill>
                  <a:schemeClr val="bg1"/>
                </a:solidFill>
                <a:latin typeface="Overlock" panose="020B0604020202020204"/>
              </a:rPr>
              <a:t>Self-</a:t>
            </a:r>
            <a:r>
              <a:rPr lang="it-IT" sz="2400" dirty="0" err="1">
                <a:solidFill>
                  <a:schemeClr val="bg1"/>
                </a:solidFill>
                <a:latin typeface="Overlock" panose="020B0604020202020204"/>
              </a:rPr>
              <a:t>Refining</a:t>
            </a:r>
            <a:endParaRPr lang="it-IT" sz="2400" dirty="0">
              <a:solidFill>
                <a:schemeClr val="bg1"/>
              </a:solidFill>
              <a:latin typeface="Overlock" panose="020B0604020202020204"/>
            </a:endParaRPr>
          </a:p>
        </p:txBody>
      </p:sp>
    </p:spTree>
    <p:extLst>
      <p:ext uri="{BB962C8B-B14F-4D97-AF65-F5344CB8AC3E}">
        <p14:creationId xmlns:p14="http://schemas.microsoft.com/office/powerpoint/2010/main" val="35022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DADBD-B60A-AF1F-D2BC-91C998AFE13C}"/>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Google Shape;189;g35d9b2fd2a7_0_0">
            <a:extLst>
              <a:ext uri="{FF2B5EF4-FFF2-40B4-BE49-F238E27FC236}">
                <a16:creationId xmlns:a16="http://schemas.microsoft.com/office/drawing/2014/main" id="{5129713E-F9F5-3EE3-8F03-F10D04A947D5}"/>
              </a:ext>
            </a:extLst>
          </p:cNvPr>
          <p:cNvSpPr txBox="1"/>
          <p:nvPr/>
        </p:nvSpPr>
        <p:spPr>
          <a:xfrm>
            <a:off x="826396" y="586855"/>
            <a:ext cx="4230100" cy="3387497"/>
          </a:xfrm>
          <a:prstGeom prst="rect">
            <a:avLst/>
          </a:prstGeom>
        </p:spPr>
        <p:txBody>
          <a:bodyPr spcFirstLastPara="1" vert="horz" lIns="91440" tIns="45720" rIns="91440" bIns="45720" rtlCol="0" anchor="b" anchorCtr="0">
            <a:normAutofit/>
          </a:bodyPr>
          <a:lstStyle/>
          <a:p>
            <a:pPr marL="0" marR="0" lvl="0" indent="0" algn="r">
              <a:lnSpc>
                <a:spcPct val="90000"/>
              </a:lnSpc>
              <a:spcBef>
                <a:spcPct val="0"/>
              </a:spcBef>
              <a:spcAft>
                <a:spcPts val="600"/>
              </a:spcAft>
            </a:pPr>
            <a:r>
              <a:rPr lang="en-US" sz="4000" b="1" kern="1200" dirty="0" err="1">
                <a:solidFill>
                  <a:srgbClr val="FFFFFF"/>
                </a:solidFill>
                <a:latin typeface="+mj-lt"/>
                <a:ea typeface="+mj-ea"/>
                <a:cs typeface="+mj-cs"/>
                <a:sym typeface="Overlock"/>
              </a:rPr>
              <a:t>pyautogen</a:t>
            </a:r>
            <a:r>
              <a:rPr lang="en-US" sz="4000" b="1" kern="1200" dirty="0">
                <a:solidFill>
                  <a:srgbClr val="FFFFFF"/>
                </a:solidFill>
                <a:latin typeface="+mj-lt"/>
                <a:ea typeface="+mj-ea"/>
                <a:cs typeface="+mj-cs"/>
                <a:sym typeface="Overlock"/>
              </a:rPr>
              <a:t> framework for AI </a:t>
            </a:r>
            <a:r>
              <a:rPr lang="en-US" sz="4000" b="1" dirty="0">
                <a:solidFill>
                  <a:srgbClr val="FFFFFF"/>
                </a:solidFill>
                <a:latin typeface="+mj-lt"/>
                <a:ea typeface="+mj-ea"/>
                <a:cs typeface="+mj-cs"/>
                <a:sym typeface="Overlock"/>
              </a:rPr>
              <a:t>A</a:t>
            </a:r>
            <a:r>
              <a:rPr lang="en-US" sz="4000" b="1" kern="1200" dirty="0">
                <a:solidFill>
                  <a:srgbClr val="FFFFFF"/>
                </a:solidFill>
                <a:latin typeface="+mj-lt"/>
                <a:ea typeface="+mj-ea"/>
                <a:cs typeface="+mj-cs"/>
                <a:sym typeface="Overlock"/>
              </a:rPr>
              <a:t>gents development</a:t>
            </a: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endParaRP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sym typeface="Overlock"/>
            </a:endParaRPr>
          </a:p>
        </p:txBody>
      </p:sp>
      <p:sp>
        <p:nvSpPr>
          <p:cNvPr id="2" name="CasellaDiTesto 1">
            <a:extLst>
              <a:ext uri="{FF2B5EF4-FFF2-40B4-BE49-F238E27FC236}">
                <a16:creationId xmlns:a16="http://schemas.microsoft.com/office/drawing/2014/main" id="{0DDCF23F-7C22-54F4-9C1E-F7EDFC3DBF52}"/>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lang="en-US" sz="2000" dirty="0" err="1"/>
              <a:t>AutoGen</a:t>
            </a:r>
            <a:r>
              <a:rPr lang="en-US" sz="2000" dirty="0"/>
              <a:t> (</a:t>
            </a:r>
            <a:r>
              <a:rPr lang="en-US" sz="2000" dirty="0" err="1"/>
              <a:t>pyautogen</a:t>
            </a:r>
            <a:r>
              <a:rPr lang="en-US" sz="2000" dirty="0"/>
              <a:t>), now as AG2, is an open-source programming framework originally developed by Microsoft. It is designed for building AI agents and facilitating sophisticated cooperation among multiple agents to solve complex tasks</a:t>
            </a:r>
            <a:r>
              <a:rPr lang="en-US" sz="2000" dirty="0">
                <a:effectLst/>
              </a:rPr>
              <a:t>.</a:t>
            </a:r>
          </a:p>
        </p:txBody>
      </p:sp>
      <p:pic>
        <p:nvPicPr>
          <p:cNvPr id="5" name="Picture 10">
            <a:extLst>
              <a:ext uri="{FF2B5EF4-FFF2-40B4-BE49-F238E27FC236}">
                <a16:creationId xmlns:a16="http://schemas.microsoft.com/office/drawing/2014/main" id="{36767793-F289-409F-80EC-55F95AEE3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083" y="2813656"/>
            <a:ext cx="3048002" cy="3048002"/>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4EE7A4A-4236-6EF7-7ADF-78CA91388DFF}"/>
              </a:ext>
            </a:extLst>
          </p:cNvPr>
          <p:cNvSpPr txBox="1"/>
          <p:nvPr/>
        </p:nvSpPr>
        <p:spPr>
          <a:xfrm>
            <a:off x="1809750" y="6142032"/>
            <a:ext cx="3540660" cy="461665"/>
          </a:xfrm>
          <a:prstGeom prst="rect">
            <a:avLst/>
          </a:prstGeom>
          <a:noFill/>
        </p:spPr>
        <p:txBody>
          <a:bodyPr wrap="square">
            <a:spAutoFit/>
          </a:bodyPr>
          <a:lstStyle/>
          <a:p>
            <a:r>
              <a:rPr lang="it-IT" sz="1200" dirty="0">
                <a:solidFill>
                  <a:schemeClr val="bg1"/>
                </a:solidFill>
              </a:rPr>
              <a:t>https://deepai.org/machine-learning-model/text2img</a:t>
            </a:r>
            <a:endParaRPr lang="it-IT" sz="1200" dirty="0"/>
          </a:p>
        </p:txBody>
      </p:sp>
    </p:spTree>
    <p:extLst>
      <p:ext uri="{BB962C8B-B14F-4D97-AF65-F5344CB8AC3E}">
        <p14:creationId xmlns:p14="http://schemas.microsoft.com/office/powerpoint/2010/main" val="31988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3"/>
        <p:cNvGrpSpPr/>
        <p:nvPr/>
      </p:nvGrpSpPr>
      <p:grpSpPr>
        <a:xfrm>
          <a:off x="0" y="0"/>
          <a:ext cx="0" cy="0"/>
          <a:chOff x="0" y="0"/>
          <a:chExt cx="0" cy="0"/>
        </a:xfrm>
      </p:grpSpPr>
      <p:sp>
        <p:nvSpPr>
          <p:cNvPr id="104" name="Google Shape;104;p3"/>
          <p:cNvSpPr txBox="1"/>
          <p:nvPr/>
        </p:nvSpPr>
        <p:spPr>
          <a:xfrm>
            <a:off x="2534428" y="304800"/>
            <a:ext cx="4136960"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err="1">
                <a:solidFill>
                  <a:schemeClr val="lt1"/>
                </a:solidFill>
                <a:latin typeface="Overlock"/>
                <a:ea typeface="Overlock"/>
                <a:cs typeface="Overlock"/>
                <a:sym typeface="Overlock"/>
              </a:rPr>
              <a:t>MySelf</a:t>
            </a:r>
            <a:r>
              <a:rPr lang="it-IT" sz="3600" dirty="0">
                <a:solidFill>
                  <a:schemeClr val="lt1"/>
                </a:solidFill>
                <a:latin typeface="Overlock"/>
                <a:ea typeface="Overlock"/>
                <a:cs typeface="Overlock"/>
                <a:sym typeface="Overlock"/>
              </a:rPr>
              <a:t>:</a:t>
            </a:r>
            <a:endParaRPr dirty="0"/>
          </a:p>
          <a:p>
            <a:pPr marL="0" marR="0" lvl="0" indent="0" algn="l" rtl="0">
              <a:spcBef>
                <a:spcPts val="0"/>
              </a:spcBef>
              <a:spcAft>
                <a:spcPts val="0"/>
              </a:spcAft>
              <a:buNone/>
            </a:pPr>
            <a:r>
              <a:rPr lang="it-IT" sz="2400" dirty="0" err="1">
                <a:solidFill>
                  <a:schemeClr val="lt1"/>
                </a:solidFill>
                <a:latin typeface="Overlock"/>
                <a:ea typeface="Overlock"/>
                <a:cs typeface="Overlock"/>
                <a:sym typeface="Overlock"/>
              </a:rPr>
              <a:t>Actuary</a:t>
            </a:r>
            <a:r>
              <a:rPr lang="it-IT" sz="2400" dirty="0">
                <a:solidFill>
                  <a:schemeClr val="lt1"/>
                </a:solidFill>
                <a:latin typeface="Overlock"/>
                <a:ea typeface="Overlock"/>
                <a:cs typeface="Overlock"/>
                <a:sym typeface="Overlock"/>
              </a:rPr>
              <a:t> </a:t>
            </a:r>
            <a:r>
              <a:rPr lang="it-IT" sz="2400" dirty="0" err="1">
                <a:solidFill>
                  <a:schemeClr val="lt1"/>
                </a:solidFill>
                <a:latin typeface="Overlock"/>
                <a:ea typeface="Overlock"/>
                <a:cs typeface="Overlock"/>
                <a:sym typeface="Overlock"/>
              </a:rPr>
              <a:t>during</a:t>
            </a:r>
            <a:r>
              <a:rPr lang="it-IT" sz="2400" dirty="0">
                <a:solidFill>
                  <a:schemeClr val="lt1"/>
                </a:solidFill>
                <a:latin typeface="Overlock"/>
                <a:ea typeface="Overlock"/>
                <a:cs typeface="Overlock"/>
                <a:sym typeface="Overlock"/>
              </a:rPr>
              <a:t> the day &amp; </a:t>
            </a:r>
          </a:p>
          <a:p>
            <a:pPr marL="0" marR="0" lvl="0" indent="0" algn="l" rtl="0">
              <a:spcBef>
                <a:spcPts val="0"/>
              </a:spcBef>
              <a:spcAft>
                <a:spcPts val="0"/>
              </a:spcAft>
              <a:buNone/>
            </a:pPr>
            <a:r>
              <a:rPr lang="it-IT" sz="2400" dirty="0">
                <a:solidFill>
                  <a:schemeClr val="lt1"/>
                </a:solidFill>
                <a:latin typeface="Overlock"/>
                <a:ea typeface="Overlock"/>
                <a:cs typeface="Overlock"/>
                <a:sym typeface="Overlock"/>
              </a:rPr>
              <a:t>AI Scientist in the free time</a:t>
            </a:r>
            <a:endParaRPr sz="2400" dirty="0">
              <a:solidFill>
                <a:schemeClr val="lt1"/>
              </a:solidFill>
              <a:latin typeface="Overlock"/>
              <a:ea typeface="Overlock"/>
              <a:cs typeface="Overlock"/>
              <a:sym typeface="Overlock"/>
            </a:endParaRPr>
          </a:p>
        </p:txBody>
      </p:sp>
      <p:sp>
        <p:nvSpPr>
          <p:cNvPr id="105" name="Google Shape;105;p3"/>
          <p:cNvSpPr txBox="1"/>
          <p:nvPr/>
        </p:nvSpPr>
        <p:spPr>
          <a:xfrm>
            <a:off x="2593522" y="2363532"/>
            <a:ext cx="401877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a:solidFill>
                  <a:schemeClr val="lt1"/>
                </a:solidFill>
                <a:latin typeface="Overlock"/>
                <a:ea typeface="Overlock"/>
                <a:cs typeface="Overlock"/>
                <a:sym typeface="Overlock"/>
              </a:rPr>
              <a:t>Reach Me:</a:t>
            </a:r>
            <a:endParaRPr dirty="0"/>
          </a:p>
          <a:p>
            <a:pPr marL="0" marR="0" lvl="0" indent="0" algn="l" rtl="0">
              <a:spcBef>
                <a:spcPts val="0"/>
              </a:spcBef>
              <a:spcAft>
                <a:spcPts val="0"/>
              </a:spcAft>
              <a:buNone/>
            </a:pPr>
            <a:r>
              <a:rPr lang="it-IT" sz="2400" dirty="0" err="1">
                <a:solidFill>
                  <a:schemeClr val="bg1"/>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MyLinks</a:t>
            </a:r>
            <a:endParaRPr sz="2400" dirty="0">
              <a:solidFill>
                <a:schemeClr val="bg1"/>
              </a:solidFill>
              <a:latin typeface="Overlock"/>
              <a:ea typeface="Overlock"/>
              <a:cs typeface="Overlock"/>
              <a:sym typeface="Overlock"/>
            </a:endParaRPr>
          </a:p>
          <a:p>
            <a:pPr marL="0" marR="0" lvl="0" indent="0" algn="l" rtl="0">
              <a:spcBef>
                <a:spcPts val="0"/>
              </a:spcBef>
              <a:spcAft>
                <a:spcPts val="0"/>
              </a:spcAft>
              <a:buNone/>
            </a:pPr>
            <a:endParaRPr sz="2400" dirty="0">
              <a:solidFill>
                <a:schemeClr val="lt1"/>
              </a:solidFill>
              <a:latin typeface="Overlock"/>
              <a:ea typeface="Overlock"/>
              <a:cs typeface="Overlock"/>
              <a:sym typeface="Overlock"/>
            </a:endParaRPr>
          </a:p>
        </p:txBody>
      </p:sp>
      <p:sp>
        <p:nvSpPr>
          <p:cNvPr id="108" name="Google Shape;108;p3"/>
          <p:cNvSpPr/>
          <p:nvPr/>
        </p:nvSpPr>
        <p:spPr>
          <a:xfrm rot="16200000">
            <a:off x="3066859" y="3567288"/>
            <a:ext cx="561195" cy="352425"/>
          </a:xfrm>
          <a:prstGeom prst="leftArrow">
            <a:avLst>
              <a:gd name="adj1" fmla="val 50000"/>
              <a:gd name="adj2" fmla="val 50000"/>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a:stretch/>
        </p:blipFill>
        <p:spPr>
          <a:xfrm>
            <a:off x="7087111" y="1429460"/>
            <a:ext cx="2138991" cy="3685592"/>
          </a:xfrm>
          <a:prstGeom prst="rect">
            <a:avLst/>
          </a:prstGeom>
          <a:noFill/>
          <a:ln>
            <a:noFill/>
          </a:ln>
        </p:spPr>
      </p:pic>
      <p:pic>
        <p:nvPicPr>
          <p:cNvPr id="3" name="Immagine 2" descr="Immagine che contiene modello, punto, parole crociate&#10;&#10;Il contenuto generato dall'IA potrebbe non essere corretto.">
            <a:extLst>
              <a:ext uri="{FF2B5EF4-FFF2-40B4-BE49-F238E27FC236}">
                <a16:creationId xmlns:a16="http://schemas.microsoft.com/office/drawing/2014/main" id="{E128D9F8-E863-D383-5D11-969E238F4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4428" y="4114800"/>
            <a:ext cx="2310644" cy="22730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2B3EB6DA-A487-B789-06C4-ACC63DFEEDF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B9895077-3B78-92EF-84DE-C1981E2872F8}"/>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3DEB2400-AD92-92AB-23B8-169F0D3EBFFB}"/>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81FFE2F-E008-524E-DC6E-632C375FCCE6}"/>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9B7A22A-1EA3-6451-A4D7-7DA325F3AEEF}"/>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6" name="Immagine 5">
            <a:extLst>
              <a:ext uri="{FF2B5EF4-FFF2-40B4-BE49-F238E27FC236}">
                <a16:creationId xmlns:a16="http://schemas.microsoft.com/office/drawing/2014/main" id="{822B7541-EAD3-30DE-0C32-3C8B5B2A38F5}"/>
              </a:ext>
            </a:extLst>
          </p:cNvPr>
          <p:cNvPicPr>
            <a:picLocks noChangeAspect="1"/>
          </p:cNvPicPr>
          <p:nvPr/>
        </p:nvPicPr>
        <p:blipFill>
          <a:blip r:embed="rId5"/>
          <a:stretch>
            <a:fillRect/>
          </a:stretch>
        </p:blipFill>
        <p:spPr>
          <a:xfrm>
            <a:off x="2439243" y="1200222"/>
            <a:ext cx="6265977" cy="3713475"/>
          </a:xfrm>
          <a:prstGeom prst="rect">
            <a:avLst/>
          </a:prstGeom>
        </p:spPr>
      </p:pic>
      <p:sp>
        <p:nvSpPr>
          <p:cNvPr id="2" name="CasellaDiTesto 1">
            <a:extLst>
              <a:ext uri="{FF2B5EF4-FFF2-40B4-BE49-F238E27FC236}">
                <a16:creationId xmlns:a16="http://schemas.microsoft.com/office/drawing/2014/main" id="{886F276D-486B-C7C6-E086-828300D78071}"/>
              </a:ext>
            </a:extLst>
          </p:cNvPr>
          <p:cNvSpPr txBox="1"/>
          <p:nvPr/>
        </p:nvSpPr>
        <p:spPr>
          <a:xfrm>
            <a:off x="2579914" y="5346979"/>
            <a:ext cx="5812971" cy="400110"/>
          </a:xfrm>
          <a:prstGeom prst="rect">
            <a:avLst/>
          </a:prstGeom>
          <a:noFill/>
        </p:spPr>
        <p:txBody>
          <a:bodyPr wrap="square" rtlCol="0">
            <a:spAutoFit/>
          </a:bodyPr>
          <a:lstStyle/>
          <a:p>
            <a:pPr algn="ctr"/>
            <a:r>
              <a:rPr lang="it-IT" sz="2000" dirty="0">
                <a:solidFill>
                  <a:schemeClr val="bg1"/>
                </a:solidFill>
              </a:rPr>
              <a:t>Data </a:t>
            </a:r>
            <a:r>
              <a:rPr lang="it-IT" sz="2000" dirty="0" err="1">
                <a:solidFill>
                  <a:schemeClr val="bg1"/>
                </a:solidFill>
              </a:rPr>
              <a:t>Visualization</a:t>
            </a:r>
            <a:r>
              <a:rPr lang="it-IT" sz="2000" dirty="0">
                <a:solidFill>
                  <a:schemeClr val="bg1"/>
                </a:solidFill>
              </a:rPr>
              <a:t> and Statistical Analysis</a:t>
            </a:r>
          </a:p>
        </p:txBody>
      </p:sp>
    </p:spTree>
    <p:extLst>
      <p:ext uri="{BB962C8B-B14F-4D97-AF65-F5344CB8AC3E}">
        <p14:creationId xmlns:p14="http://schemas.microsoft.com/office/powerpoint/2010/main" val="311638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DF8638E3-21AA-8766-7318-9BA39D33EE4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4E48137-FB51-82BA-5C31-4918E1A02A89}"/>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1DA1CDB7-D9C9-9831-685E-7B17E0EF0EB5}"/>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5A1A6C5-AEF3-0DBF-AB85-3EE9D6DB0B5C}"/>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649168A-41F6-4440-28C8-D01FA4BAD837}"/>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11" name="Immagine 10">
            <a:extLst>
              <a:ext uri="{FF2B5EF4-FFF2-40B4-BE49-F238E27FC236}">
                <a16:creationId xmlns:a16="http://schemas.microsoft.com/office/drawing/2014/main" id="{AA7E32FE-E111-15F9-EB0A-73F253370A3F}"/>
              </a:ext>
            </a:extLst>
          </p:cNvPr>
          <p:cNvPicPr>
            <a:picLocks noChangeAspect="1"/>
          </p:cNvPicPr>
          <p:nvPr/>
        </p:nvPicPr>
        <p:blipFill>
          <a:blip r:embed="rId5"/>
          <a:stretch>
            <a:fillRect/>
          </a:stretch>
        </p:blipFill>
        <p:spPr>
          <a:xfrm>
            <a:off x="2093730" y="1090924"/>
            <a:ext cx="6773273" cy="4301404"/>
          </a:xfrm>
          <a:prstGeom prst="rect">
            <a:avLst/>
          </a:prstGeom>
        </p:spPr>
      </p:pic>
      <p:sp>
        <p:nvSpPr>
          <p:cNvPr id="2" name="CasellaDiTesto 1">
            <a:extLst>
              <a:ext uri="{FF2B5EF4-FFF2-40B4-BE49-F238E27FC236}">
                <a16:creationId xmlns:a16="http://schemas.microsoft.com/office/drawing/2014/main" id="{1E7B7B98-B024-3C04-A998-57B30965CDC3}"/>
              </a:ext>
            </a:extLst>
          </p:cNvPr>
          <p:cNvSpPr txBox="1"/>
          <p:nvPr/>
        </p:nvSpPr>
        <p:spPr>
          <a:xfrm>
            <a:off x="1935298" y="5567021"/>
            <a:ext cx="6773273" cy="1323439"/>
          </a:xfrm>
          <a:prstGeom prst="rect">
            <a:avLst/>
          </a:prstGeom>
          <a:noFill/>
        </p:spPr>
        <p:txBody>
          <a:bodyPr wrap="square" rtlCol="0">
            <a:spAutoFit/>
          </a:bodyPr>
          <a:lstStyle/>
          <a:p>
            <a:pPr algn="ctr"/>
            <a:r>
              <a:rPr lang="it-IT" sz="2000" dirty="0">
                <a:solidFill>
                  <a:schemeClr val="bg1"/>
                </a:solidFill>
              </a:rPr>
              <a:t>A </a:t>
            </a:r>
            <a:r>
              <a:rPr lang="it-IT" sz="2000" dirty="0" err="1">
                <a:solidFill>
                  <a:schemeClr val="bg1"/>
                </a:solidFill>
              </a:rPr>
              <a:t>recommendations</a:t>
            </a:r>
            <a:r>
              <a:rPr lang="it-IT" sz="2000" dirty="0">
                <a:solidFill>
                  <a:schemeClr val="bg1"/>
                </a:solidFill>
              </a:rPr>
              <a:t> system by an Agent </a:t>
            </a:r>
            <a:r>
              <a:rPr lang="en-US" sz="2000" dirty="0">
                <a:solidFill>
                  <a:schemeClr val="bg1"/>
                </a:solidFill>
              </a:rPr>
              <a:t>that orchestrates information coming from indexes calculated by the time series and data from web search.</a:t>
            </a:r>
          </a:p>
          <a:p>
            <a:pPr algn="ctr"/>
            <a:endParaRPr lang="it-IT" sz="2000" dirty="0">
              <a:solidFill>
                <a:schemeClr val="bg1"/>
              </a:solidFill>
            </a:endParaRPr>
          </a:p>
        </p:txBody>
      </p:sp>
    </p:spTree>
    <p:extLst>
      <p:ext uri="{BB962C8B-B14F-4D97-AF65-F5344CB8AC3E}">
        <p14:creationId xmlns:p14="http://schemas.microsoft.com/office/powerpoint/2010/main" val="140742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AFF0C430-8A86-D0A4-0BE1-976CF2E13895}"/>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8D9825E-76A3-E49A-9F2E-C89CE6FF6D5E}"/>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6372AA84-4C2C-3C6D-0D25-663149951C2F}"/>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487328CD-C579-AB43-28A6-CC4A62A61AE2}"/>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9DC9EE47-4402-DC73-F55A-B7AF2E7982FC}"/>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9" name="Immagine 8">
            <a:extLst>
              <a:ext uri="{FF2B5EF4-FFF2-40B4-BE49-F238E27FC236}">
                <a16:creationId xmlns:a16="http://schemas.microsoft.com/office/drawing/2014/main" id="{D2138A8A-4D77-DD2F-5456-7FA20EED815D}"/>
              </a:ext>
            </a:extLst>
          </p:cNvPr>
          <p:cNvPicPr>
            <a:picLocks noChangeAspect="1"/>
          </p:cNvPicPr>
          <p:nvPr/>
        </p:nvPicPr>
        <p:blipFill>
          <a:blip r:embed="rId5"/>
          <a:stretch>
            <a:fillRect/>
          </a:stretch>
        </p:blipFill>
        <p:spPr>
          <a:xfrm>
            <a:off x="2355503" y="1315047"/>
            <a:ext cx="6433457" cy="4182809"/>
          </a:xfrm>
          <a:prstGeom prst="rect">
            <a:avLst/>
          </a:prstGeom>
        </p:spPr>
      </p:pic>
      <p:sp>
        <p:nvSpPr>
          <p:cNvPr id="2" name="CasellaDiTesto 1">
            <a:extLst>
              <a:ext uri="{FF2B5EF4-FFF2-40B4-BE49-F238E27FC236}">
                <a16:creationId xmlns:a16="http://schemas.microsoft.com/office/drawing/2014/main" id="{40E05DFB-A4F1-B3C2-AF44-E1AF99E63494}"/>
              </a:ext>
            </a:extLst>
          </p:cNvPr>
          <p:cNvSpPr txBox="1"/>
          <p:nvPr/>
        </p:nvSpPr>
        <p:spPr>
          <a:xfrm>
            <a:off x="2355503" y="5675878"/>
            <a:ext cx="5812971" cy="707886"/>
          </a:xfrm>
          <a:prstGeom prst="rect">
            <a:avLst/>
          </a:prstGeom>
          <a:noFill/>
        </p:spPr>
        <p:txBody>
          <a:bodyPr wrap="square" rtlCol="0">
            <a:spAutoFit/>
          </a:bodyPr>
          <a:lstStyle/>
          <a:p>
            <a:pPr algn="ctr"/>
            <a:r>
              <a:rPr lang="it-IT" sz="2000" dirty="0">
                <a:solidFill>
                  <a:schemeClr val="bg1"/>
                </a:solidFill>
              </a:rPr>
              <a:t>Forecasting with </a:t>
            </a:r>
            <a:r>
              <a:rPr lang="it-IT" sz="2000" dirty="0" err="1">
                <a:solidFill>
                  <a:schemeClr val="bg1"/>
                </a:solidFill>
              </a:rPr>
              <a:t>AutoArima</a:t>
            </a:r>
            <a:r>
              <a:rPr lang="it-IT" sz="2000" dirty="0">
                <a:solidFill>
                  <a:schemeClr val="bg1"/>
                </a:solidFill>
              </a:rPr>
              <a:t>, </a:t>
            </a:r>
            <a:r>
              <a:rPr lang="it-IT" sz="2000" dirty="0" err="1">
                <a:solidFill>
                  <a:schemeClr val="bg1"/>
                </a:solidFill>
              </a:rPr>
              <a:t>AutoXGBoost</a:t>
            </a:r>
            <a:r>
              <a:rPr lang="it-IT" sz="2000" dirty="0">
                <a:solidFill>
                  <a:schemeClr val="bg1"/>
                </a:solidFill>
              </a:rPr>
              <a:t>, NHITS and </a:t>
            </a:r>
            <a:r>
              <a:rPr lang="it-IT" sz="2000" dirty="0" err="1">
                <a:solidFill>
                  <a:schemeClr val="bg1"/>
                </a:solidFill>
              </a:rPr>
              <a:t>TimeGPT</a:t>
            </a:r>
            <a:endParaRPr lang="it-IT" sz="2000" dirty="0">
              <a:solidFill>
                <a:schemeClr val="bg1"/>
              </a:solidFill>
            </a:endParaRPr>
          </a:p>
        </p:txBody>
      </p:sp>
    </p:spTree>
    <p:extLst>
      <p:ext uri="{BB962C8B-B14F-4D97-AF65-F5344CB8AC3E}">
        <p14:creationId xmlns:p14="http://schemas.microsoft.com/office/powerpoint/2010/main" val="97034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52007-B104-D9C3-A4BE-844D9651C2EB}"/>
            </a:ext>
          </a:extLst>
        </p:cNvPr>
        <p:cNvGrpSpPr/>
        <p:nvPr/>
      </p:nvGrpSpPr>
      <p:grpSpPr>
        <a:xfrm>
          <a:off x="0" y="0"/>
          <a:ext cx="0" cy="0"/>
          <a:chOff x="0" y="0"/>
          <a:chExt cx="0" cy="0"/>
        </a:xfrm>
      </p:grpSpPr>
      <p:sp>
        <p:nvSpPr>
          <p:cNvPr id="194" name="Rectangle 19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g35d9b2fd2a7_0_0">
            <a:extLst>
              <a:ext uri="{FF2B5EF4-FFF2-40B4-BE49-F238E27FC236}">
                <a16:creationId xmlns:a16="http://schemas.microsoft.com/office/drawing/2014/main" id="{DC66F73C-D771-AFBD-C41B-65B6067CD9CE}"/>
              </a:ext>
            </a:extLst>
          </p:cNvPr>
          <p:cNvSpPr txBox="1"/>
          <p:nvPr/>
        </p:nvSpPr>
        <p:spPr>
          <a:xfrm>
            <a:off x="1156851" y="637762"/>
            <a:ext cx="9888496" cy="900131"/>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4000" b="1" kern="1200">
                <a:solidFill>
                  <a:schemeClr val="bg1"/>
                </a:solidFill>
                <a:latin typeface="+mj-lt"/>
                <a:ea typeface="+mj-ea"/>
                <a:cs typeface="+mj-cs"/>
                <a:sym typeface="Overlock"/>
              </a:rPr>
              <a:t>Conclusions</a:t>
            </a:r>
            <a:endParaRPr lang="en-US" sz="4000" b="1" kern="1200">
              <a:solidFill>
                <a:schemeClr val="bg1"/>
              </a:solidFill>
              <a:latin typeface="+mj-lt"/>
              <a:ea typeface="+mj-ea"/>
              <a:cs typeface="+mj-cs"/>
            </a:endParaRPr>
          </a:p>
          <a:p>
            <a:pPr marL="0" marR="0" lvl="0" indent="0">
              <a:lnSpc>
                <a:spcPct val="90000"/>
              </a:lnSpc>
              <a:spcBef>
                <a:spcPct val="0"/>
              </a:spcBef>
              <a:spcAft>
                <a:spcPts val="600"/>
              </a:spcAft>
            </a:pPr>
            <a:endParaRPr lang="en-US" sz="4000" kern="1200">
              <a:solidFill>
                <a:schemeClr val="bg1"/>
              </a:solidFill>
              <a:latin typeface="+mj-lt"/>
              <a:ea typeface="+mj-ea"/>
              <a:cs typeface="+mj-cs"/>
              <a:sym typeface="Overlock"/>
            </a:endParaRPr>
          </a:p>
        </p:txBody>
      </p:sp>
      <p:sp>
        <p:nvSpPr>
          <p:cNvPr id="196" name="Rectangle 19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E8E3B3C1-66ED-E7E1-DBC5-C82306685236}"/>
              </a:ext>
            </a:extLst>
          </p:cNvPr>
          <p:cNvSpPr txBox="1"/>
          <p:nvPr/>
        </p:nvSpPr>
        <p:spPr>
          <a:xfrm>
            <a:off x="1155548" y="2217343"/>
            <a:ext cx="9880893" cy="3959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t>What I’ve learned</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a:t>
            </a:r>
            <a:r>
              <a:rPr lang="en-US" sz="2400"/>
              <a:t>NIXTLA for time series is a good open-source framework projected for use cases with low code and the opportunity for scalable solutions.</a:t>
            </a:r>
          </a:p>
          <a:p>
            <a:pPr indent="-228600">
              <a:lnSpc>
                <a:spcPct val="90000"/>
              </a:lnSpc>
              <a:spcAft>
                <a:spcPts val="600"/>
              </a:spcAft>
              <a:buFont typeface="Arial" panose="020B0604020202020204" pitchFamily="34" charset="0"/>
              <a:buChar char="•"/>
            </a:pPr>
            <a:r>
              <a:rPr lang="en-US" sz="2400"/>
              <a:t>✅AI Agents employed as recommendation systems are powerful in explaining your data and in managing external resources.</a:t>
            </a:r>
          </a:p>
          <a:p>
            <a:pPr indent="-228600">
              <a:lnSpc>
                <a:spcPct val="90000"/>
              </a:lnSpc>
              <a:spcAft>
                <a:spcPts val="600"/>
              </a:spcAft>
              <a:buFont typeface="Arial" panose="020B0604020202020204" pitchFamily="34" charset="0"/>
              <a:buChar char="•"/>
            </a:pPr>
            <a:r>
              <a:rPr lang="en-US" sz="2400"/>
              <a:t>✅Hugging Face Spaces are GitHub repositories that are easy to use and can be used as your portfolio. </a:t>
            </a:r>
          </a:p>
        </p:txBody>
      </p:sp>
    </p:spTree>
    <p:extLst>
      <p:ext uri="{BB962C8B-B14F-4D97-AF65-F5344CB8AC3E}">
        <p14:creationId xmlns:p14="http://schemas.microsoft.com/office/powerpoint/2010/main" val="396977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EFD80C01-A327-BB06-A5D5-2206FA73C8AC}"/>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C188C7E-CBD4-1D86-5146-ED4E62294B6B}"/>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a:solidFill>
                  <a:schemeClr val="lt1"/>
                </a:solidFill>
                <a:latin typeface="Verdana" panose="020B0604030504040204" pitchFamily="34" charset="0"/>
                <a:ea typeface="Verdana" panose="020B0604030504040204" pitchFamily="34" charset="0"/>
                <a:cs typeface="Overlock"/>
                <a:sym typeface="Overlock"/>
              </a:rPr>
              <a:t>References</a:t>
            </a:r>
            <a:endParaRPr lang="it-IT" sz="3200" b="1">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lang="it-IT"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DF188C0B-D572-7F94-A13F-7EFBAEB81380}"/>
              </a:ext>
            </a:extLst>
          </p:cNvPr>
          <p:cNvSpPr txBox="1"/>
          <p:nvPr/>
        </p:nvSpPr>
        <p:spPr>
          <a:xfrm>
            <a:off x="827314" y="938926"/>
            <a:ext cx="9971315" cy="5355312"/>
          </a:xfrm>
          <a:prstGeom prst="rect">
            <a:avLst/>
          </a:prstGeom>
          <a:noFill/>
        </p:spPr>
        <p:txBody>
          <a:bodyPr wrap="square" rtlCol="0">
            <a:spAutoFit/>
          </a:bodyPr>
          <a:lstStyle/>
          <a:p>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A Gentle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and Distribution-Free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Uncertainty</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Quantification</a:t>
            </a:r>
            <a:r>
              <a:rPr lang="de-DE"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Theoretical Foundations of Conformal Prediction</a:t>
            </a:r>
            <a:endParaRPr lang="en-US"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A Tutorial on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Conformal</a:t>
            </a:r>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Prediction</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Conformal Prediction: A Unified Review of Theory and New Challenges</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Guide</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Practical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Guide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applied</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Awesome</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Prediction</a:t>
            </a:r>
            <a:endParaRPr lang="de-DE"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1">
                  <a:extLst>
                    <a:ext uri="{A12FA001-AC4F-418D-AE19-62706E023703}">
                      <ahyp:hlinkClr xmlns:ahyp="http://schemas.microsoft.com/office/drawing/2018/hyperlinkcolor" val="tx"/>
                    </a:ext>
                  </a:extLst>
                </a:hlinkClick>
              </a:rPr>
              <a:t>Forecasting: Principles and Practice, the Pythonic Way</a:t>
            </a:r>
            <a:endParaRPr lang="de-DE"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pyautogen</a:t>
            </a:r>
            <a:r>
              <a:rPr lang="it-IT" dirty="0">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PyPI</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Gradio</a:t>
            </a:r>
            <a:r>
              <a:rPr lang="it-IT" dirty="0">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Documentation</a:t>
            </a:r>
            <a:endParaRPr lang="it-IT"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Introduction - </a:t>
            </a:r>
            <a:r>
              <a:rPr lang="en-US" dirty="0" err="1">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TimeGPT</a:t>
            </a:r>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 Foundational model for time series forecasting and anomaly detection</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StatsForecast</a:t>
            </a:r>
            <a:r>
              <a:rPr lang="it-IT" dirty="0">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 ⚡️ - </a:t>
            </a:r>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mlforecast</a:t>
            </a:r>
            <a:r>
              <a:rPr lang="it-IT" dirty="0">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About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NeuralForecast</a:t>
            </a:r>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8">
                  <a:extLst>
                    <a:ext uri="{A12FA001-AC4F-418D-AE19-62706E023703}">
                      <ahyp:hlinkClr xmlns:ahyp="http://schemas.microsoft.com/office/drawing/2018/hyperlinkcolor" val="tx"/>
                    </a:ext>
                  </a:extLst>
                </a:hlinkClick>
              </a:rPr>
              <a:t>Notebooks</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stock-market-forecasting-with-</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nixtla</a:t>
            </a:r>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conformal-prediction</a:t>
            </a:r>
            <a:endParaRPr lang="it-IT"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1856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2D5798-A676-FF58-3745-CBA606A24CE4}"/>
              </a:ext>
            </a:extLst>
          </p:cNvPr>
          <p:cNvSpPr>
            <a:spLocks noGrp="1"/>
          </p:cNvSpPr>
          <p:nvPr>
            <p:ph type="ctrTitle"/>
          </p:nvPr>
        </p:nvSpPr>
        <p:spPr>
          <a:xfrm>
            <a:off x="5232400" y="1354819"/>
            <a:ext cx="6124576" cy="2678363"/>
          </a:xfrm>
        </p:spPr>
        <p:txBody>
          <a:bodyPr>
            <a:normAutofit/>
          </a:bodyPr>
          <a:lstStyle/>
          <a:p>
            <a:pPr algn="r"/>
            <a:r>
              <a:rPr lang="it-IT" sz="4500">
                <a:solidFill>
                  <a:schemeClr val="bg1"/>
                </a:solidFill>
                <a:latin typeface="Berlin Sans FB Demi" panose="020E0802020502020306" pitchFamily="34" charset="0"/>
              </a:rPr>
              <a:t>US Injuries Flood Prediction with Large Language Models Data Augmentation</a:t>
            </a:r>
            <a:endParaRPr lang="en-GB" sz="4500">
              <a:solidFill>
                <a:schemeClr val="bg1"/>
              </a:solidFill>
              <a:latin typeface="Berlin Sans FB Demi" panose="020E0802020502020306" pitchFamily="34" charset="0"/>
            </a:endParaRPr>
          </a:p>
        </p:txBody>
      </p:sp>
      <p:sp>
        <p:nvSpPr>
          <p:cNvPr id="9" name="Freeform: Shape 8">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24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24F226-8E33-3571-8D54-CC00126EF3B6}"/>
            </a:ext>
          </a:extLst>
        </p:cNvPr>
        <p:cNvGrpSpPr/>
        <p:nvPr/>
      </p:nvGrpSpPr>
      <p:grpSpPr>
        <a:xfrm>
          <a:off x="0" y="0"/>
          <a:ext cx="0" cy="0"/>
          <a:chOff x="0" y="0"/>
          <a:chExt cx="0" cy="0"/>
        </a:xfrm>
      </p:grpSpPr>
      <p:pic>
        <p:nvPicPr>
          <p:cNvPr id="1026" name="Picture 2" descr="There is a great deal of incontrovertible evidence of climate change">
            <a:extLst>
              <a:ext uri="{FF2B5EF4-FFF2-40B4-BE49-F238E27FC236}">
                <a16:creationId xmlns:a16="http://schemas.microsoft.com/office/drawing/2014/main" id="{1E3662D1-D0AA-5EF8-35AB-CEE6022A329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4548" b="17186"/>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2DA1CB5E-7722-A11E-B6A6-EDB7BFDB221B}"/>
              </a:ext>
            </a:extLst>
          </p:cNvPr>
          <p:cNvSpPr>
            <a:spLocks noGrp="1"/>
          </p:cNvSpPr>
          <p:nvPr>
            <p:ph type="ctrTitle"/>
          </p:nvPr>
        </p:nvSpPr>
        <p:spPr>
          <a:xfrm>
            <a:off x="745031" y="1104332"/>
            <a:ext cx="5450940" cy="3391467"/>
          </a:xfrm>
        </p:spPr>
        <p:txBody>
          <a:bodyPr>
            <a:normAutofit fontScale="90000"/>
          </a:bodyPr>
          <a:lstStyle/>
          <a:p>
            <a:pPr algn="l"/>
            <a:br>
              <a:rPr lang="it-IT" sz="5000" dirty="0">
                <a:ln w="22225">
                  <a:solidFill>
                    <a:schemeClr val="tx1"/>
                  </a:solidFill>
                  <a:miter lim="800000"/>
                </a:ln>
                <a:solidFill>
                  <a:schemeClr val="bg1"/>
                </a:solidFill>
                <a:latin typeface="Berlin Sans FB Demi" panose="020E0802020502020306" pitchFamily="34" charset="0"/>
              </a:rPr>
            </a:br>
            <a:br>
              <a:rPr lang="en-US" sz="4800" b="1" dirty="0">
                <a:solidFill>
                  <a:schemeClr val="bg1"/>
                </a:solidFill>
              </a:rPr>
            </a:br>
            <a:r>
              <a:rPr lang="en-US" sz="4800" b="1" dirty="0" err="1">
                <a:solidFill>
                  <a:schemeClr val="bg1"/>
                </a:solidFill>
              </a:rPr>
              <a:t>Motivations</a:t>
            </a:r>
            <a:r>
              <a:rPr lang="en-US" sz="4800" b="1" dirty="0">
                <a:solidFill>
                  <a:schemeClr val="bg1"/>
                </a:solidFill>
              </a:rPr>
              <a:t>:</a:t>
            </a:r>
            <a:br>
              <a:rPr lang="it-IT" sz="5000" dirty="0">
                <a:ln w="22225">
                  <a:solidFill>
                    <a:schemeClr val="tx1"/>
                  </a:solidFill>
                  <a:miter lim="800000"/>
                </a:ln>
                <a:solidFill>
                  <a:schemeClr val="bg1"/>
                </a:solidFill>
                <a:latin typeface="Berlin Sans FB Demi" panose="020E0802020502020306" pitchFamily="34" charset="0"/>
              </a:rPr>
            </a:br>
            <a:r>
              <a:rPr lang="it-IT" sz="5000" dirty="0" err="1">
                <a:ln w="22225">
                  <a:solidFill>
                    <a:schemeClr val="tx1"/>
                  </a:solidFill>
                  <a:miter lim="800000"/>
                </a:ln>
                <a:solidFill>
                  <a:schemeClr val="bg1"/>
                </a:solidFill>
                <a:latin typeface="Berlin Sans FB Demi" panose="020E0802020502020306" pitchFamily="34" charset="0"/>
              </a:rPr>
              <a:t>Earth’s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Changing</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Climate</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is</a:t>
            </a:r>
            <a:r>
              <a:rPr lang="it-IT" sz="5000" dirty="0">
                <a:ln w="22225">
                  <a:solidFill>
                    <a:schemeClr val="tx1"/>
                  </a:solidFill>
                  <a:miter lim="800000"/>
                </a:ln>
                <a:solidFill>
                  <a:schemeClr val="bg1"/>
                </a:solidFill>
                <a:latin typeface="Berlin Sans FB Demi" panose="020E0802020502020306" pitchFamily="34" charset="0"/>
              </a:rPr>
              <a:t> the new challenge of </a:t>
            </a:r>
            <a:r>
              <a:rPr lang="it-IT" sz="5000" dirty="0" err="1">
                <a:ln w="22225">
                  <a:solidFill>
                    <a:schemeClr val="tx1"/>
                  </a:solidFill>
                  <a:miter lim="800000"/>
                </a:ln>
                <a:solidFill>
                  <a:schemeClr val="bg1"/>
                </a:solidFill>
                <a:latin typeface="Berlin Sans FB Demi" panose="020E0802020502020306" pitchFamily="34" charset="0"/>
              </a:rPr>
              <a:t>this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century</a:t>
            </a:r>
            <a:endParaRPr lang="en-GB" sz="5000" dirty="0">
              <a:ln w="22225">
                <a:solidFill>
                  <a:schemeClr val="tx1"/>
                </a:solidFill>
                <a:miter lim="800000"/>
              </a:ln>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E920246B-9D45-3967-DC38-CC518D858794}"/>
              </a:ext>
            </a:extLst>
          </p:cNvPr>
          <p:cNvSpPr txBox="1"/>
          <p:nvPr/>
        </p:nvSpPr>
        <p:spPr>
          <a:xfrm>
            <a:off x="811530" y="5943601"/>
            <a:ext cx="4503421"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https://www.climatechangeguide.com/climate-change.html</a:t>
            </a:r>
          </a:p>
        </p:txBody>
      </p:sp>
    </p:spTree>
    <p:extLst>
      <p:ext uri="{BB962C8B-B14F-4D97-AF65-F5344CB8AC3E}">
        <p14:creationId xmlns:p14="http://schemas.microsoft.com/office/powerpoint/2010/main" val="24966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F8775A-08B4-B07E-330C-D3A15784BF51}"/>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56843302-73BC-96CC-72E8-4C48A1309F78}"/>
              </a:ext>
            </a:extLst>
          </p:cNvPr>
          <p:cNvSpPr txBox="1"/>
          <p:nvPr/>
        </p:nvSpPr>
        <p:spPr>
          <a:xfrm>
            <a:off x="1395411" y="5943601"/>
            <a:ext cx="391954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a:t>
            </a:r>
          </a:p>
        </p:txBody>
      </p:sp>
      <p:sp>
        <p:nvSpPr>
          <p:cNvPr id="6" name="CasellaDiTesto 5">
            <a:extLst>
              <a:ext uri="{FF2B5EF4-FFF2-40B4-BE49-F238E27FC236}">
                <a16:creationId xmlns:a16="http://schemas.microsoft.com/office/drawing/2014/main" id="{AEE5B9E9-B701-3C71-80F9-9B30D363CD11}"/>
              </a:ext>
            </a:extLst>
          </p:cNvPr>
          <p:cNvSpPr txBox="1"/>
          <p:nvPr/>
        </p:nvSpPr>
        <p:spPr>
          <a:xfrm>
            <a:off x="514350" y="1061156"/>
            <a:ext cx="4800601" cy="3754874"/>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is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r>
              <a:rPr lang="en-US" sz="2000" dirty="0">
                <a:solidFill>
                  <a:schemeClr val="bg1"/>
                </a:solidFill>
                <a:latin typeface="Berlin Sans FB Demi" panose="020E0802020502020306" pitchFamily="34" charset="0"/>
              </a:rPr>
              <a:t>Climate change refers to a significant difference in the average temperature, precipitation, wind patterns, cloudiness, humidity, atmospheric pressure, and other factors of the climate system observed over decades, usually 30 years or more. </a:t>
            </a:r>
            <a:br>
              <a:rPr lang="en-GB" sz="2000" dirty="0">
                <a:ln w="22225">
                  <a:solidFill>
                    <a:schemeClr val="tx1"/>
                  </a:solidFill>
                  <a:miter lim="800000"/>
                </a:ln>
                <a:solidFill>
                  <a:schemeClr val="bg1"/>
                </a:solidFill>
                <a:latin typeface="Berlin Sans FB Demi" panose="020E0802020502020306" pitchFamily="34" charset="0"/>
              </a:rPr>
            </a:br>
            <a:endParaRPr lang="it-IT" sz="2000" dirty="0">
              <a:latin typeface="Berlin Sans FB Demi" panose="020E0802020502020306" pitchFamily="34" charset="0"/>
            </a:endParaRPr>
          </a:p>
        </p:txBody>
      </p:sp>
      <p:pic>
        <p:nvPicPr>
          <p:cNvPr id="1026" name="Picture 2">
            <a:extLst>
              <a:ext uri="{FF2B5EF4-FFF2-40B4-BE49-F238E27FC236}">
                <a16:creationId xmlns:a16="http://schemas.microsoft.com/office/drawing/2014/main" id="{8A95E682-1F5F-F5D9-9144-A09C13EF1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70" y="1245870"/>
            <a:ext cx="4836230" cy="483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0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09EC6C-20BE-DEEF-E8D7-3B9BE86BC7F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B1C23522-3AD6-8A6B-0040-9B369AE4A441}"/>
              </a:ext>
            </a:extLst>
          </p:cNvPr>
          <p:cNvSpPr txBox="1"/>
          <p:nvPr/>
        </p:nvSpPr>
        <p:spPr>
          <a:xfrm>
            <a:off x="514350" y="5943601"/>
            <a:ext cx="5502428"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https://education.nationalgeographic.org/resource/earths-changing-climate/</a:t>
            </a:r>
          </a:p>
        </p:txBody>
      </p:sp>
      <p:sp>
        <p:nvSpPr>
          <p:cNvPr id="6" name="CasellaDiTesto 5">
            <a:extLst>
              <a:ext uri="{FF2B5EF4-FFF2-40B4-BE49-F238E27FC236}">
                <a16:creationId xmlns:a16="http://schemas.microsoft.com/office/drawing/2014/main" id="{7BC0CA4F-0546-8FC8-9AE3-F6FC2D01C91F}"/>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causes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r>
              <a:rPr lang="en-US" b="1" i="0" dirty="0">
                <a:solidFill>
                  <a:schemeClr val="bg1"/>
                </a:solidFill>
                <a:effectLst/>
                <a:latin typeface="Google Sans Text"/>
              </a:rPr>
              <a:t>Burning fossil fuels:</a:t>
            </a:r>
            <a:r>
              <a:rPr lang="en-US" b="0" i="0" dirty="0">
                <a:solidFill>
                  <a:schemeClr val="bg1"/>
                </a:solidFill>
                <a:effectLst/>
                <a:latin typeface="Google Sans Text"/>
              </a:rPr>
              <a:t> </a:t>
            </a:r>
            <a:r>
              <a:rPr lang="en-US" dirty="0" err="1">
                <a:solidFill>
                  <a:schemeClr val="bg1"/>
                </a:solidFill>
                <a:latin typeface="Google Sans Text"/>
              </a:rPr>
              <a:t>i</a:t>
            </a:r>
            <a:r>
              <a:rPr lang="en-US" b="0" i="0" dirty="0" err="1">
                <a:solidFill>
                  <a:schemeClr val="bg1"/>
                </a:solidFill>
                <a:effectLst/>
                <a:latin typeface="Google Sans Text"/>
              </a:rPr>
              <a:t>ndustrialised</a:t>
            </a:r>
            <a:r>
              <a:rPr lang="en-US" b="0" i="0" dirty="0">
                <a:solidFill>
                  <a:schemeClr val="bg1"/>
                </a:solidFill>
                <a:effectLst/>
                <a:latin typeface="Google Sans Text"/>
              </a:rPr>
              <a:t> nations have been burning excessive amounts of fossil fuels like coal, oil, and gas for the past 150 years, which releases carbon dioxide.</a:t>
            </a:r>
          </a:p>
          <a:p>
            <a:pPr algn="just"/>
            <a:r>
              <a:rPr lang="en-US" b="1" i="0" dirty="0">
                <a:solidFill>
                  <a:schemeClr val="bg1"/>
                </a:solidFill>
                <a:effectLst/>
                <a:latin typeface="Google Sans Text"/>
              </a:rPr>
              <a:t>Farming and livestock breeding:</a:t>
            </a:r>
            <a:r>
              <a:rPr lang="en-US" b="0" i="0" dirty="0">
                <a:solidFill>
                  <a:schemeClr val="bg1"/>
                </a:solidFill>
                <a:effectLst/>
                <a:latin typeface="Google Sans Text"/>
              </a:rPr>
              <a:t> countries have intensified their agricultural activities to sustain meat-heavy diets, resulting in significant greenhouse gas emissions. </a:t>
            </a:r>
          </a:p>
          <a:p>
            <a:pPr algn="just"/>
            <a:r>
              <a:rPr lang="en-US" b="1" i="0" dirty="0">
                <a:solidFill>
                  <a:schemeClr val="bg1"/>
                </a:solidFill>
                <a:effectLst/>
                <a:latin typeface="Google Sans Text"/>
              </a:rPr>
              <a:t>Cutting down forests:</a:t>
            </a:r>
            <a:r>
              <a:rPr lang="en-US" b="0" i="0" dirty="0">
                <a:solidFill>
                  <a:schemeClr val="bg1"/>
                </a:solidFill>
                <a:effectLst/>
                <a:latin typeface="Google Sans Text"/>
              </a:rPr>
              <a:t> large-scale deforestation reduces the absorption of carbon dioxide, as trees naturally absorb it. </a:t>
            </a:r>
            <a:endParaRPr lang="en-US" dirty="0">
              <a:solidFill>
                <a:schemeClr val="bg1"/>
              </a:solidFill>
              <a:latin typeface="Berlin Sans FB Demi" panose="020E0802020502020306" pitchFamily="34" charset="0"/>
            </a:endParaRPr>
          </a:p>
        </p:txBody>
      </p:sp>
      <p:pic>
        <p:nvPicPr>
          <p:cNvPr id="3076" name="Picture 4" descr="Industrial Exhaust">
            <a:extLst>
              <a:ext uri="{FF2B5EF4-FFF2-40B4-BE49-F238E27FC236}">
                <a16:creationId xmlns:a16="http://schemas.microsoft.com/office/drawing/2014/main" id="{D57675BE-7FC8-1CCD-8D3F-A25EF492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742" y="1254681"/>
            <a:ext cx="5502428" cy="371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45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EB6BC5-0537-4141-CCFB-3E2628A292C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7410A871-D36D-A9B7-8C5C-A2088E0E9D73}"/>
              </a:ext>
            </a:extLst>
          </p:cNvPr>
          <p:cNvSpPr txBox="1"/>
          <p:nvPr/>
        </p:nvSpPr>
        <p:spPr>
          <a:xfrm>
            <a:off x="514350" y="5943601"/>
            <a:ext cx="712089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https://www.wwf.org.uk/learn/climate-change#why-we-need-to-act-now-on-climate-change</a:t>
            </a:r>
          </a:p>
        </p:txBody>
      </p:sp>
      <p:sp>
        <p:nvSpPr>
          <p:cNvPr id="6" name="CasellaDiTesto 5">
            <a:extLst>
              <a:ext uri="{FF2B5EF4-FFF2-40B4-BE49-F238E27FC236}">
                <a16:creationId xmlns:a16="http://schemas.microsoft.com/office/drawing/2014/main" id="{FF4188F3-50EA-F159-5519-309F954FA832}"/>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The Impact of Climate Change</a:t>
            </a:r>
          </a:p>
          <a:p>
            <a:pPr algn="just"/>
            <a:endParaRPr lang="en-US" dirty="0">
              <a:solidFill>
                <a:schemeClr val="bg1"/>
              </a:solidFill>
              <a:latin typeface="Berlin Sans FB Demi" panose="020E0802020502020306" pitchFamily="34" charset="0"/>
            </a:endParaRP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-Extreme weather events</a:t>
            </a: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-Ecological effects</a:t>
            </a:r>
          </a:p>
          <a:p>
            <a:pPr algn="just"/>
            <a:endParaRPr lang="en-US" sz="1800" b="1" dirty="0">
              <a:solidFill>
                <a:schemeClr val="bg1"/>
              </a:solidFill>
              <a:latin typeface="Berlin Sans FB Demi" panose="020E0802020502020306" pitchFamily="34" charset="0"/>
            </a:endParaRPr>
          </a:p>
          <a:p>
            <a:pPr algn="just"/>
            <a:r>
              <a:rPr lang="en-US" sz="1800" b="1" dirty="0">
                <a:solidFill>
                  <a:schemeClr val="bg1"/>
                </a:solidFill>
                <a:latin typeface="Berlin Sans FB Demi" panose="020E0802020502020306" pitchFamily="34" charset="0"/>
              </a:rPr>
              <a:t>-Impacts on people</a:t>
            </a:r>
          </a:p>
          <a:p>
            <a:pPr algn="just"/>
            <a:endParaRPr lang="en-US" b="1" dirty="0">
              <a:solidFill>
                <a:schemeClr val="bg1"/>
              </a:solidFill>
              <a:latin typeface="Berlin Sans FB Demi" panose="020E0802020502020306" pitchFamily="34" charset="0"/>
            </a:endParaRPr>
          </a:p>
          <a:p>
            <a:pPr algn="just"/>
            <a:r>
              <a:rPr lang="en-US" b="1" dirty="0">
                <a:solidFill>
                  <a:schemeClr val="bg1"/>
                </a:solidFill>
                <a:latin typeface="Berlin Sans FB Demi" panose="020E0802020502020306" pitchFamily="34" charset="0"/>
              </a:rPr>
              <a:t>-Damage and fatalities</a:t>
            </a:r>
            <a:endParaRPr lang="en-US" sz="1800" b="1"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p:txBody>
      </p:sp>
      <p:pic>
        <p:nvPicPr>
          <p:cNvPr id="4098" name="Picture 2">
            <a:extLst>
              <a:ext uri="{FF2B5EF4-FFF2-40B4-BE49-F238E27FC236}">
                <a16:creationId xmlns:a16="http://schemas.microsoft.com/office/drawing/2014/main" id="{7731E9E1-D930-6F26-FBE1-894856D7A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778" y="1818703"/>
            <a:ext cx="5894070" cy="389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84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CCD05-C7AC-D696-D21E-ADAAF4F7EDF0}"/>
            </a:ext>
          </a:extLst>
        </p:cNvPr>
        <p:cNvGrpSpPr/>
        <p:nvPr/>
      </p:nvGrpSpPr>
      <p:grpSpPr>
        <a:xfrm>
          <a:off x="0" y="0"/>
          <a:ext cx="0" cy="0"/>
          <a:chOff x="0" y="0"/>
          <a:chExt cx="0" cy="0"/>
        </a:xfrm>
      </p:grpSpPr>
      <p:pic>
        <p:nvPicPr>
          <p:cNvPr id="6" name="Picture 5" descr="Grafici e numeri multicolori">
            <a:extLst>
              <a:ext uri="{FF2B5EF4-FFF2-40B4-BE49-F238E27FC236}">
                <a16:creationId xmlns:a16="http://schemas.microsoft.com/office/drawing/2014/main" id="{FFF14675-E5AA-5EBF-49BA-4CDE4258C6B4}"/>
              </a:ext>
            </a:extLst>
          </p:cNvPr>
          <p:cNvPicPr>
            <a:picLocks noChangeAspect="1"/>
          </p:cNvPicPr>
          <p:nvPr/>
        </p:nvPicPr>
        <p:blipFill>
          <a:blip r:embed="rId2"/>
          <a:srcRect l="10596" r="30070" b="-1"/>
          <a:stretch>
            <a:fill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platzhalter 6">
            <a:extLst>
              <a:ext uri="{FF2B5EF4-FFF2-40B4-BE49-F238E27FC236}">
                <a16:creationId xmlns:a16="http://schemas.microsoft.com/office/drawing/2014/main" id="{E19B7341-8FEC-B346-E3FA-4EA6A77EDE96}"/>
              </a:ext>
            </a:extLst>
          </p:cNvPr>
          <p:cNvSpPr txBox="1">
            <a:spLocks/>
          </p:cNvSpPr>
          <p:nvPr/>
        </p:nvSpPr>
        <p:spPr>
          <a:xfrm>
            <a:off x="6823878" y="1055914"/>
            <a:ext cx="4491820" cy="492539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600" b="1" dirty="0"/>
              <a:t>Program</a:t>
            </a:r>
          </a:p>
          <a:p>
            <a:pPr marL="0" indent="0">
              <a:spcBef>
                <a:spcPct val="0"/>
              </a:spcBef>
              <a:spcAft>
                <a:spcPts val="600"/>
              </a:spcAft>
              <a:buNone/>
            </a:pPr>
            <a:endParaRPr lang="en-US" sz="1700" b="1" dirty="0"/>
          </a:p>
          <a:p>
            <a:pPr>
              <a:spcBef>
                <a:spcPct val="0"/>
              </a:spcBef>
              <a:spcAft>
                <a:spcPts val="600"/>
              </a:spcAft>
            </a:pPr>
            <a:r>
              <a:rPr lang="en-US" sz="2000" b="1" dirty="0"/>
              <a:t>Stock Market Forecasting with Conformal Prediction and Stock Analysis with AI Agent Recommendations </a:t>
            </a:r>
          </a:p>
          <a:p>
            <a:pPr>
              <a:spcBef>
                <a:spcPct val="0"/>
              </a:spcBef>
              <a:spcAft>
                <a:spcPts val="600"/>
              </a:spcAft>
            </a:pPr>
            <a:endParaRPr lang="en-US" sz="2000" b="1" dirty="0"/>
          </a:p>
          <a:p>
            <a:pPr>
              <a:spcBef>
                <a:spcPct val="0"/>
              </a:spcBef>
              <a:spcAft>
                <a:spcPts val="600"/>
              </a:spcAft>
            </a:pPr>
            <a:r>
              <a:rPr lang="en-US" sz="2000" b="1" dirty="0"/>
              <a:t>US Injuries Flood Prediction with Large Language Models Data Augmentation</a:t>
            </a:r>
          </a:p>
          <a:p>
            <a:pPr marL="0" indent="0">
              <a:spcBef>
                <a:spcPct val="0"/>
              </a:spcBef>
              <a:spcAft>
                <a:spcPts val="600"/>
              </a:spcAft>
              <a:buNone/>
            </a:pPr>
            <a:endParaRPr lang="en-US" sz="2000" b="1" dirty="0"/>
          </a:p>
          <a:p>
            <a:pPr>
              <a:spcBef>
                <a:spcPct val="0"/>
              </a:spcBef>
              <a:spcAft>
                <a:spcPts val="600"/>
              </a:spcAft>
            </a:pPr>
            <a:r>
              <a:rPr lang="en-US" sz="2000" b="1" dirty="0"/>
              <a:t>Sequence Sentiment Classification with Large Language Models</a:t>
            </a:r>
          </a:p>
          <a:p>
            <a:pPr>
              <a:spcBef>
                <a:spcPct val="0"/>
              </a:spcBef>
              <a:spcAft>
                <a:spcPts val="600"/>
              </a:spcAft>
            </a:pPr>
            <a:endParaRPr lang="en-US" sz="2000" b="1" dirty="0"/>
          </a:p>
          <a:p>
            <a:pPr>
              <a:spcBef>
                <a:spcPct val="0"/>
              </a:spcBef>
              <a:spcAft>
                <a:spcPts val="600"/>
              </a:spcAft>
            </a:pPr>
            <a:r>
              <a:rPr lang="en-US" sz="2000" b="1" dirty="0"/>
              <a:t>Assignment</a:t>
            </a:r>
          </a:p>
          <a:p>
            <a:pPr>
              <a:spcBef>
                <a:spcPct val="0"/>
              </a:spcBef>
              <a:spcAft>
                <a:spcPts val="600"/>
              </a:spcAft>
            </a:pPr>
            <a:endParaRPr lang="en-US" sz="1700" b="1" dirty="0"/>
          </a:p>
          <a:p>
            <a:pPr>
              <a:spcBef>
                <a:spcPct val="0"/>
              </a:spcBef>
              <a:spcAft>
                <a:spcPts val="600"/>
              </a:spcAft>
            </a:pPr>
            <a:endParaRPr lang="en-US" sz="1700" b="1" dirty="0"/>
          </a:p>
          <a:p>
            <a:pPr marL="0">
              <a:spcBef>
                <a:spcPct val="0"/>
              </a:spcBef>
              <a:spcAft>
                <a:spcPts val="600"/>
              </a:spcAft>
            </a:pPr>
            <a:endParaRPr lang="en-US" sz="1700" b="1" dirty="0"/>
          </a:p>
        </p:txBody>
      </p:sp>
    </p:spTree>
    <p:extLst>
      <p:ext uri="{BB962C8B-B14F-4D97-AF65-F5344CB8AC3E}">
        <p14:creationId xmlns:p14="http://schemas.microsoft.com/office/powerpoint/2010/main" val="191291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FC847BF-DF8B-9C0E-D90D-2A9C85538DF9}"/>
              </a:ext>
            </a:extLst>
          </p:cNvPr>
          <p:cNvSpPr txBox="1"/>
          <p:nvPr/>
        </p:nvSpPr>
        <p:spPr>
          <a:xfrm>
            <a:off x="-125730" y="238125"/>
            <a:ext cx="11750040" cy="461665"/>
          </a:xfrm>
          <a:prstGeom prst="rect">
            <a:avLst/>
          </a:prstGeom>
          <a:noFill/>
        </p:spPr>
        <p:txBody>
          <a:bodyPr wrap="square" rtlCol="0">
            <a:spAutoFit/>
          </a:bodyPr>
          <a:lstStyle/>
          <a:p>
            <a:pPr algn="r"/>
            <a:r>
              <a:rPr lang="it-IT" sz="2400" dirty="0" err="1">
                <a:solidFill>
                  <a:schemeClr val="bg1"/>
                </a:solidFill>
                <a:latin typeface="Berlin Sans FB Demi" panose="020E0802020502020306" pitchFamily="34" charset="0"/>
              </a:rPr>
              <a:t>Influence</a:t>
            </a:r>
            <a:r>
              <a:rPr lang="it-IT" sz="2400" dirty="0">
                <a:solidFill>
                  <a:schemeClr val="bg1"/>
                </a:solidFill>
                <a:latin typeface="Berlin Sans FB Demi" panose="020E0802020502020306" pitchFamily="34" charset="0"/>
              </a:rPr>
              <a:t> of </a:t>
            </a:r>
            <a:r>
              <a:rPr lang="it-IT" sz="2400" dirty="0" err="1">
                <a:solidFill>
                  <a:schemeClr val="bg1"/>
                </a:solidFill>
                <a:latin typeface="Berlin Sans FB Demi" panose="020E0802020502020306" pitchFamily="34" charset="0"/>
              </a:rPr>
              <a:t>Climate</a:t>
            </a:r>
            <a:r>
              <a:rPr lang="it-IT" sz="2400" dirty="0">
                <a:solidFill>
                  <a:schemeClr val="bg1"/>
                </a:solidFill>
                <a:latin typeface="Berlin Sans FB Demi" panose="020E0802020502020306" pitchFamily="34" charset="0"/>
              </a:rPr>
              <a:t> </a:t>
            </a:r>
            <a:r>
              <a:rPr lang="it-IT" sz="2400" dirty="0" err="1">
                <a:solidFill>
                  <a:schemeClr val="bg1"/>
                </a:solidFill>
                <a:latin typeface="Berlin Sans FB Demi" panose="020E0802020502020306" pitchFamily="34" charset="0"/>
              </a:rPr>
              <a:t>Change</a:t>
            </a:r>
            <a:r>
              <a:rPr lang="it-IT" sz="2400" dirty="0">
                <a:solidFill>
                  <a:schemeClr val="bg1"/>
                </a:solidFill>
                <a:latin typeface="Berlin Sans FB Demi" panose="020E0802020502020306" pitchFamily="34" charset="0"/>
              </a:rPr>
              <a:t> on </a:t>
            </a:r>
            <a:r>
              <a:rPr lang="it-IT" sz="2400" dirty="0" err="1">
                <a:solidFill>
                  <a:schemeClr val="bg1"/>
                </a:solidFill>
                <a:latin typeface="Berlin Sans FB Demi" panose="020E0802020502020306" pitchFamily="34" charset="0"/>
              </a:rPr>
              <a:t>Environmental</a:t>
            </a:r>
            <a:r>
              <a:rPr lang="it-IT" sz="2400" dirty="0">
                <a:solidFill>
                  <a:schemeClr val="bg1"/>
                </a:solidFill>
                <a:latin typeface="Berlin Sans FB Demi" panose="020E0802020502020306" pitchFamily="34" charset="0"/>
              </a:rPr>
              <a:t> Events</a:t>
            </a:r>
          </a:p>
        </p:txBody>
      </p:sp>
      <p:sp>
        <p:nvSpPr>
          <p:cNvPr id="7" name="CasellaDiTesto 6">
            <a:extLst>
              <a:ext uri="{FF2B5EF4-FFF2-40B4-BE49-F238E27FC236}">
                <a16:creationId xmlns:a16="http://schemas.microsoft.com/office/drawing/2014/main" id="{1F20DC7B-E5E5-7665-8D53-5B8C35690A3E}"/>
              </a:ext>
            </a:extLst>
          </p:cNvPr>
          <p:cNvSpPr txBox="1"/>
          <p:nvPr/>
        </p:nvSpPr>
        <p:spPr>
          <a:xfrm>
            <a:off x="5966460" y="839716"/>
            <a:ext cx="6106558" cy="2308324"/>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2023, the NOAA National </a:t>
            </a:r>
            <a:r>
              <a:rPr lang="en-GB" dirty="0" err="1">
                <a:solidFill>
                  <a:schemeClr val="bg1"/>
                </a:solidFill>
                <a:latin typeface="Berlin Sans FB Demi" panose="020E0802020502020306" pitchFamily="34" charset="0"/>
              </a:rPr>
              <a:t>Centers</a:t>
            </a:r>
            <a:r>
              <a:rPr lang="en-GB" dirty="0">
                <a:solidFill>
                  <a:schemeClr val="bg1"/>
                </a:solidFill>
                <a:latin typeface="Berlin Sans FB Demi" panose="020E0802020502020306" pitchFamily="34" charset="0"/>
              </a:rPr>
              <a:t> for Environmental Information (NCEI) released the 2022 U.S. weather and climate disasters report. Since 1980, the U.S. has experienced 341 weather and climate disasters where overall damages/costs reached or exceeded $1 billion, with a cumulative cost exceeding $2.475 trillion. Mitigating future risks requires addressing the compounding hazards driven by our changing climate.</a:t>
            </a:r>
          </a:p>
        </p:txBody>
      </p:sp>
      <p:pic>
        <p:nvPicPr>
          <p:cNvPr id="1026" name="Picture 2" descr="Line graph of accumulated number of billion-dollar disaster events per year">
            <a:extLst>
              <a:ext uri="{FF2B5EF4-FFF2-40B4-BE49-F238E27FC236}">
                <a16:creationId xmlns:a16="http://schemas.microsoft.com/office/drawing/2014/main" id="{090E2937-7185-404D-5474-EF2AB25C1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1455"/>
            <a:ext cx="5806440" cy="3651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histogram of annual event numbers color-coded by event type with a line-graph overlay of combined annual cost">
            <a:extLst>
              <a:ext uri="{FF2B5EF4-FFF2-40B4-BE49-F238E27FC236}">
                <a16:creationId xmlns:a16="http://schemas.microsoft.com/office/drawing/2014/main" id="{C3CC0A1C-51EE-41CC-D5D3-8C2A658AE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440" y="3287967"/>
            <a:ext cx="6266578" cy="3555873"/>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397453DE-0449-725F-7525-ED272CC00D80}"/>
              </a:ext>
            </a:extLst>
          </p:cNvPr>
          <p:cNvSpPr txBox="1"/>
          <p:nvPr/>
        </p:nvSpPr>
        <p:spPr>
          <a:xfrm>
            <a:off x="-1" y="4787399"/>
            <a:ext cx="5806439" cy="738664"/>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hlinkClick r:id="rId4">
                  <a:extLst>
                    <a:ext uri="{A12FA001-AC4F-418D-AE19-62706E023703}">
                      <ahyp:hlinkClr xmlns:ahyp="http://schemas.microsoft.com/office/drawing/2018/hyperlinkcolor" val="tx"/>
                    </a:ext>
                  </a:extLst>
                </a:hlinkClick>
              </a:rPr>
              <a:t>https://www.climate.gov/news-features/blogs/beyond-data/2022-us-billion-dollar-weather-and-climate-disasters-historical</a:t>
            </a:r>
            <a:endParaRPr lang="en-GB" sz="1200" dirty="0">
              <a:solidFill>
                <a:schemeClr val="bg1"/>
              </a:solidFill>
              <a:latin typeface="Berlin Sans FB Demi" panose="020E0802020502020306" pitchFamily="34" charset="0"/>
            </a:endParaRPr>
          </a:p>
          <a:p>
            <a:endParaRPr lang="en-GB" dirty="0">
              <a:solidFill>
                <a:schemeClr val="bg1"/>
              </a:solidFill>
            </a:endParaRPr>
          </a:p>
        </p:txBody>
      </p:sp>
      <p:pic>
        <p:nvPicPr>
          <p:cNvPr id="10" name="Immagine 9">
            <a:extLst>
              <a:ext uri="{FF2B5EF4-FFF2-40B4-BE49-F238E27FC236}">
                <a16:creationId xmlns:a16="http://schemas.microsoft.com/office/drawing/2014/main" id="{A10AD51A-7E83-1637-6364-0587BFC7039D}"/>
              </a:ext>
            </a:extLst>
          </p:cNvPr>
          <p:cNvPicPr>
            <a:picLocks noChangeAspect="1"/>
          </p:cNvPicPr>
          <p:nvPr/>
        </p:nvPicPr>
        <p:blipFill>
          <a:blip r:embed="rId5"/>
          <a:stretch>
            <a:fillRect/>
          </a:stretch>
        </p:blipFill>
        <p:spPr>
          <a:xfrm>
            <a:off x="4091940" y="5274910"/>
            <a:ext cx="1515569" cy="1521858"/>
          </a:xfrm>
          <a:prstGeom prst="rect">
            <a:avLst/>
          </a:prstGeom>
        </p:spPr>
      </p:pic>
    </p:spTree>
    <p:extLst>
      <p:ext uri="{BB962C8B-B14F-4D97-AF65-F5344CB8AC3E}">
        <p14:creationId xmlns:p14="http://schemas.microsoft.com/office/powerpoint/2010/main" val="105362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C65A9A8B-C77B-75F9-DB84-61A8DAD35F56}"/>
              </a:ext>
            </a:extLst>
          </p:cNvPr>
          <p:cNvSpPr/>
          <p:nvPr/>
        </p:nvSpPr>
        <p:spPr>
          <a:xfrm>
            <a:off x="3547707" y="2227692"/>
            <a:ext cx="1863691" cy="1260777"/>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CasellaDiTesto 3">
            <a:extLst>
              <a:ext uri="{FF2B5EF4-FFF2-40B4-BE49-F238E27FC236}">
                <a16:creationId xmlns:a16="http://schemas.microsoft.com/office/drawing/2014/main" id="{0DADD773-EDC5-EC4B-C95C-7D921E37B6B2}"/>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Flow Chart</a:t>
            </a:r>
            <a:endParaRPr lang="en-GB" sz="2400" dirty="0">
              <a:solidFill>
                <a:schemeClr val="bg1"/>
              </a:solidFill>
              <a:latin typeface="Berlin Sans FB Demi" panose="020E0802020502020306" pitchFamily="34" charset="0"/>
            </a:endParaRPr>
          </a:p>
        </p:txBody>
      </p:sp>
      <p:sp>
        <p:nvSpPr>
          <p:cNvPr id="10" name="Freccia curva 9">
            <a:extLst>
              <a:ext uri="{FF2B5EF4-FFF2-40B4-BE49-F238E27FC236}">
                <a16:creationId xmlns:a16="http://schemas.microsoft.com/office/drawing/2014/main" id="{C6E69EF8-760B-0822-8040-C9540C43BCB3}"/>
              </a:ext>
            </a:extLst>
          </p:cNvPr>
          <p:cNvSpPr/>
          <p:nvPr/>
        </p:nvSpPr>
        <p:spPr>
          <a:xfrm>
            <a:off x="410182" y="1313713"/>
            <a:ext cx="1517515" cy="77334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asellaDiTesto 10">
            <a:extLst>
              <a:ext uri="{FF2B5EF4-FFF2-40B4-BE49-F238E27FC236}">
                <a16:creationId xmlns:a16="http://schemas.microsoft.com/office/drawing/2014/main" id="{DFFE812E-E148-FB22-0AAE-B51C5EB3CF5E}"/>
              </a:ext>
            </a:extLst>
          </p:cNvPr>
          <p:cNvSpPr txBox="1"/>
          <p:nvPr/>
        </p:nvSpPr>
        <p:spPr>
          <a:xfrm>
            <a:off x="1940599" y="1159920"/>
            <a:ext cx="141382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Cleaning</a:t>
            </a:r>
            <a:endParaRPr lang="en-GB" dirty="0">
              <a:solidFill>
                <a:schemeClr val="bg1"/>
              </a:solidFill>
              <a:latin typeface="Berlin Sans FB Demi" panose="020E0802020502020306" pitchFamily="34" charset="0"/>
            </a:endParaRPr>
          </a:p>
        </p:txBody>
      </p:sp>
      <p:pic>
        <p:nvPicPr>
          <p:cNvPr id="13" name="Elemento grafico 12" descr="Database">
            <a:extLst>
              <a:ext uri="{FF2B5EF4-FFF2-40B4-BE49-F238E27FC236}">
                <a16:creationId xmlns:a16="http://schemas.microsoft.com/office/drawing/2014/main" id="{40DA2C58-7AD9-8E51-1A4D-F9307E629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5" name="Elemento grafico 14" descr="Database">
            <a:extLst>
              <a:ext uri="{FF2B5EF4-FFF2-40B4-BE49-F238E27FC236}">
                <a16:creationId xmlns:a16="http://schemas.microsoft.com/office/drawing/2014/main" id="{47FF9933-C045-4A16-3318-BB081EF748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95" y="2261350"/>
            <a:ext cx="914400" cy="914400"/>
          </a:xfrm>
          <a:prstGeom prst="rect">
            <a:avLst/>
          </a:prstGeom>
        </p:spPr>
      </p:pic>
      <p:sp>
        <p:nvSpPr>
          <p:cNvPr id="16" name="CasellaDiTesto 15">
            <a:extLst>
              <a:ext uri="{FF2B5EF4-FFF2-40B4-BE49-F238E27FC236}">
                <a16:creationId xmlns:a16="http://schemas.microsoft.com/office/drawing/2014/main" id="{4CC984E3-9856-828D-6D9A-11E570089021}"/>
              </a:ext>
            </a:extLst>
          </p:cNvPr>
          <p:cNvSpPr txBox="1"/>
          <p:nvPr/>
        </p:nvSpPr>
        <p:spPr>
          <a:xfrm>
            <a:off x="3910998" y="2412544"/>
            <a:ext cx="1425433" cy="923330"/>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ExploratoryData</a:t>
            </a:r>
            <a:r>
              <a:rPr lang="it-IT" dirty="0">
                <a:solidFill>
                  <a:schemeClr val="bg1"/>
                </a:solidFill>
                <a:latin typeface="Berlin Sans FB Demi" panose="020E0802020502020306" pitchFamily="34" charset="0"/>
              </a:rPr>
              <a:t> Analysis</a:t>
            </a:r>
            <a:endParaRPr lang="en-GB" dirty="0">
              <a:solidFill>
                <a:schemeClr val="bg1"/>
              </a:solidFill>
              <a:latin typeface="Berlin Sans FB Demi" panose="020E0802020502020306" pitchFamily="34" charset="0"/>
            </a:endParaRPr>
          </a:p>
        </p:txBody>
      </p:sp>
      <p:sp>
        <p:nvSpPr>
          <p:cNvPr id="19" name="CasellaDiTesto 18">
            <a:extLst>
              <a:ext uri="{FF2B5EF4-FFF2-40B4-BE49-F238E27FC236}">
                <a16:creationId xmlns:a16="http://schemas.microsoft.com/office/drawing/2014/main" id="{2EBCEC67-ACD6-42D9-EA63-24FFDEF311D6}"/>
              </a:ext>
            </a:extLst>
          </p:cNvPr>
          <p:cNvSpPr txBox="1"/>
          <p:nvPr/>
        </p:nvSpPr>
        <p:spPr>
          <a:xfrm>
            <a:off x="944873" y="2302869"/>
            <a:ext cx="128405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Collection</a:t>
            </a:r>
            <a:endParaRPr lang="en-GB" dirty="0">
              <a:solidFill>
                <a:schemeClr val="bg1"/>
              </a:solidFill>
              <a:latin typeface="Berlin Sans FB Demi" panose="020E0802020502020306" pitchFamily="34" charset="0"/>
            </a:endParaRPr>
          </a:p>
        </p:txBody>
      </p:sp>
      <p:sp>
        <p:nvSpPr>
          <p:cNvPr id="20" name="Freccia a destra 19">
            <a:extLst>
              <a:ext uri="{FF2B5EF4-FFF2-40B4-BE49-F238E27FC236}">
                <a16:creationId xmlns:a16="http://schemas.microsoft.com/office/drawing/2014/main" id="{544661EE-538A-61CD-0397-BC4A8792DF18}"/>
              </a:ext>
            </a:extLst>
          </p:cNvPr>
          <p:cNvSpPr/>
          <p:nvPr/>
        </p:nvSpPr>
        <p:spPr>
          <a:xfrm>
            <a:off x="3354420" y="1257676"/>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asellaDiTesto 20">
            <a:extLst>
              <a:ext uri="{FF2B5EF4-FFF2-40B4-BE49-F238E27FC236}">
                <a16:creationId xmlns:a16="http://schemas.microsoft.com/office/drawing/2014/main" id="{C3CDB2F8-A01F-F6C2-03C9-C6D5CAFDD847}"/>
              </a:ext>
            </a:extLst>
          </p:cNvPr>
          <p:cNvSpPr txBox="1"/>
          <p:nvPr/>
        </p:nvSpPr>
        <p:spPr>
          <a:xfrm>
            <a:off x="4387174" y="1137245"/>
            <a:ext cx="1676400" cy="923330"/>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Augmentation</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LLMs</a:t>
            </a:r>
            <a:endParaRPr lang="en-GB" dirty="0">
              <a:solidFill>
                <a:schemeClr val="bg1"/>
              </a:solidFill>
              <a:latin typeface="Berlin Sans FB Demi" panose="020E0802020502020306" pitchFamily="34" charset="0"/>
            </a:endParaRPr>
          </a:p>
        </p:txBody>
      </p:sp>
      <p:sp>
        <p:nvSpPr>
          <p:cNvPr id="22" name="CasellaDiTesto 21">
            <a:extLst>
              <a:ext uri="{FF2B5EF4-FFF2-40B4-BE49-F238E27FC236}">
                <a16:creationId xmlns:a16="http://schemas.microsoft.com/office/drawing/2014/main" id="{AE00F70D-7D35-FC51-2CC1-054DF8397724}"/>
              </a:ext>
            </a:extLst>
          </p:cNvPr>
          <p:cNvSpPr txBox="1"/>
          <p:nvPr/>
        </p:nvSpPr>
        <p:spPr>
          <a:xfrm>
            <a:off x="7115783" y="1159919"/>
            <a:ext cx="1676400"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Feature Engineering</a:t>
            </a:r>
            <a:endParaRPr lang="en-GB" dirty="0">
              <a:solidFill>
                <a:schemeClr val="bg1"/>
              </a:solidFill>
              <a:latin typeface="Berlin Sans FB Demi" panose="020E0802020502020306" pitchFamily="34" charset="0"/>
            </a:endParaRPr>
          </a:p>
        </p:txBody>
      </p:sp>
      <p:sp>
        <p:nvSpPr>
          <p:cNvPr id="23" name="CasellaDiTesto 22">
            <a:extLst>
              <a:ext uri="{FF2B5EF4-FFF2-40B4-BE49-F238E27FC236}">
                <a16:creationId xmlns:a16="http://schemas.microsoft.com/office/drawing/2014/main" id="{0550968A-4E65-8C18-E350-B2A5762A8D59}"/>
              </a:ext>
            </a:extLst>
          </p:cNvPr>
          <p:cNvSpPr txBox="1"/>
          <p:nvPr/>
        </p:nvSpPr>
        <p:spPr>
          <a:xfrm>
            <a:off x="7018506" y="2615415"/>
            <a:ext cx="1773677" cy="369332"/>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Pre</a:t>
            </a:r>
            <a:r>
              <a:rPr lang="it-IT" dirty="0">
                <a:solidFill>
                  <a:schemeClr val="bg1"/>
                </a:solidFill>
                <a:latin typeface="Berlin Sans FB Demi" panose="020E0802020502020306" pitchFamily="34" charset="0"/>
              </a:rPr>
              <a:t>-Processing</a:t>
            </a:r>
            <a:endParaRPr lang="en-GB" dirty="0">
              <a:solidFill>
                <a:schemeClr val="bg1"/>
              </a:solidFill>
              <a:latin typeface="Berlin Sans FB Demi" panose="020E0802020502020306" pitchFamily="34" charset="0"/>
            </a:endParaRPr>
          </a:p>
        </p:txBody>
      </p:sp>
      <p:sp>
        <p:nvSpPr>
          <p:cNvPr id="24" name="CasellaDiTesto 23">
            <a:extLst>
              <a:ext uri="{FF2B5EF4-FFF2-40B4-BE49-F238E27FC236}">
                <a16:creationId xmlns:a16="http://schemas.microsoft.com/office/drawing/2014/main" id="{937E02CF-D647-B0EE-8074-F726898AD910}"/>
              </a:ext>
            </a:extLst>
          </p:cNvPr>
          <p:cNvSpPr txBox="1"/>
          <p:nvPr/>
        </p:nvSpPr>
        <p:spPr>
          <a:xfrm>
            <a:off x="7012668" y="3757936"/>
            <a:ext cx="1773677" cy="369332"/>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Risk </a:t>
            </a:r>
            <a:r>
              <a:rPr lang="it-IT" dirty="0" err="1">
                <a:solidFill>
                  <a:schemeClr val="bg1"/>
                </a:solidFill>
                <a:latin typeface="Berlin Sans FB Demi" panose="020E0802020502020306" pitchFamily="34" charset="0"/>
              </a:rPr>
              <a:t>Modelling</a:t>
            </a:r>
            <a:endParaRPr lang="en-GB" dirty="0">
              <a:solidFill>
                <a:schemeClr val="bg1"/>
              </a:solidFill>
              <a:latin typeface="Berlin Sans FB Demi" panose="020E0802020502020306" pitchFamily="34" charset="0"/>
            </a:endParaRPr>
          </a:p>
        </p:txBody>
      </p:sp>
      <p:sp>
        <p:nvSpPr>
          <p:cNvPr id="25" name="CasellaDiTesto 24">
            <a:extLst>
              <a:ext uri="{FF2B5EF4-FFF2-40B4-BE49-F238E27FC236}">
                <a16:creationId xmlns:a16="http://schemas.microsoft.com/office/drawing/2014/main" id="{B4C0E4DA-29B6-64DF-29B7-CE2C1F2A7A0D}"/>
              </a:ext>
            </a:extLst>
          </p:cNvPr>
          <p:cNvSpPr txBox="1"/>
          <p:nvPr/>
        </p:nvSpPr>
        <p:spPr>
          <a:xfrm>
            <a:off x="5238991" y="5120205"/>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Single-Step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6" name="CasellaDiTesto 25">
            <a:extLst>
              <a:ext uri="{FF2B5EF4-FFF2-40B4-BE49-F238E27FC236}">
                <a16:creationId xmlns:a16="http://schemas.microsoft.com/office/drawing/2014/main" id="{BE4EED20-83D4-4682-DD69-1FD3116AF871}"/>
              </a:ext>
            </a:extLst>
          </p:cNvPr>
          <p:cNvSpPr txBox="1"/>
          <p:nvPr/>
        </p:nvSpPr>
        <p:spPr>
          <a:xfrm>
            <a:off x="8818123" y="5051751"/>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Multi-Step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7" name="Freccia a destra 26">
            <a:extLst>
              <a:ext uri="{FF2B5EF4-FFF2-40B4-BE49-F238E27FC236}">
                <a16:creationId xmlns:a16="http://schemas.microsoft.com/office/drawing/2014/main" id="{93AFCB29-0FA6-2F04-6448-9FED28F97C67}"/>
              </a:ext>
            </a:extLst>
          </p:cNvPr>
          <p:cNvSpPr/>
          <p:nvPr/>
        </p:nvSpPr>
        <p:spPr>
          <a:xfrm>
            <a:off x="6156797" y="1332325"/>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ccia in giù 28">
            <a:extLst>
              <a:ext uri="{FF2B5EF4-FFF2-40B4-BE49-F238E27FC236}">
                <a16:creationId xmlns:a16="http://schemas.microsoft.com/office/drawing/2014/main" id="{2B749957-C57C-CBB2-3C25-DA608B540151}"/>
              </a:ext>
            </a:extLst>
          </p:cNvPr>
          <p:cNvSpPr/>
          <p:nvPr/>
        </p:nvSpPr>
        <p:spPr>
          <a:xfrm>
            <a:off x="7538937" y="1842067"/>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ccia in giù 29">
            <a:extLst>
              <a:ext uri="{FF2B5EF4-FFF2-40B4-BE49-F238E27FC236}">
                <a16:creationId xmlns:a16="http://schemas.microsoft.com/office/drawing/2014/main" id="{FDB56275-3EEA-2E55-00BE-81B649D2950C}"/>
              </a:ext>
            </a:extLst>
          </p:cNvPr>
          <p:cNvSpPr/>
          <p:nvPr/>
        </p:nvSpPr>
        <p:spPr>
          <a:xfrm>
            <a:off x="7538937" y="2949200"/>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ccia in giù 30">
            <a:extLst>
              <a:ext uri="{FF2B5EF4-FFF2-40B4-BE49-F238E27FC236}">
                <a16:creationId xmlns:a16="http://schemas.microsoft.com/office/drawing/2014/main" id="{58D9DBA1-F331-72BF-8521-EAEE7BFEA529}"/>
              </a:ext>
            </a:extLst>
          </p:cNvPr>
          <p:cNvSpPr/>
          <p:nvPr/>
        </p:nvSpPr>
        <p:spPr>
          <a:xfrm rot="2700167">
            <a:off x="6310884" y="422108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in giù 32">
            <a:extLst>
              <a:ext uri="{FF2B5EF4-FFF2-40B4-BE49-F238E27FC236}">
                <a16:creationId xmlns:a16="http://schemas.microsoft.com/office/drawing/2014/main" id="{875D2784-1C26-1A44-B973-59D34082B576}"/>
              </a:ext>
            </a:extLst>
          </p:cNvPr>
          <p:cNvSpPr/>
          <p:nvPr/>
        </p:nvSpPr>
        <p:spPr>
          <a:xfrm rot="19026212">
            <a:off x="8941159" y="415531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1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C58706B-E1C3-1803-37FE-C3BAFEC5DF09}"/>
              </a:ext>
            </a:extLst>
          </p:cNvPr>
          <p:cNvSpPr txBox="1"/>
          <p:nvPr/>
        </p:nvSpPr>
        <p:spPr>
          <a:xfrm>
            <a:off x="1511559" y="238125"/>
            <a:ext cx="10580914"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Collection &amp; Data </a:t>
            </a:r>
            <a:r>
              <a:rPr lang="it-IT" sz="2400" dirty="0" err="1">
                <a:solidFill>
                  <a:schemeClr val="bg1"/>
                </a:solidFill>
                <a:latin typeface="Berlin Sans FB Demi" panose="020E0802020502020306" pitchFamily="34" charset="0"/>
              </a:rPr>
              <a:t>Cleaning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C172F4CC-053D-39DE-1964-A3676DF0E837}"/>
              </a:ext>
            </a:extLst>
          </p:cNvPr>
          <p:cNvSpPr txBox="1"/>
          <p:nvPr/>
        </p:nvSpPr>
        <p:spPr>
          <a:xfrm>
            <a:off x="1949728" y="1010483"/>
            <a:ext cx="9704576" cy="452431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have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been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collected</a:t>
            </a:r>
            <a:r>
              <a:rPr lang="it-IT" dirty="0">
                <a:solidFill>
                  <a:schemeClr val="bg1"/>
                </a:solidFill>
                <a:latin typeface="Berlin Sans FB Demi" panose="020E0802020502020306" pitchFamily="34" charset="0"/>
              </a:rPr>
              <a:t> from the open source NCDC </a:t>
            </a:r>
            <a:r>
              <a:rPr lang="it-IT" dirty="0" err="1">
                <a:solidFill>
                  <a:schemeClr val="bg1"/>
                </a:solidFill>
                <a:latin typeface="Berlin Sans FB Demi" panose="020E0802020502020306" pitchFamily="34" charset="0"/>
              </a:rPr>
              <a:t>Storm</a:t>
            </a:r>
            <a:r>
              <a:rPr lang="it-IT" dirty="0">
                <a:solidFill>
                  <a:schemeClr val="bg1"/>
                </a:solidFill>
                <a:latin typeface="Berlin Sans FB Demi" panose="020E0802020502020306" pitchFamily="34" charset="0"/>
              </a:rPr>
              <a:t> Events Database.</a:t>
            </a:r>
          </a:p>
          <a:p>
            <a:pPr algn="just"/>
            <a:r>
              <a:rPr lang="en-GB" dirty="0">
                <a:solidFill>
                  <a:schemeClr val="bg1"/>
                </a:solidFill>
                <a:latin typeface="Berlin Sans FB Demi" panose="020E0802020502020306" pitchFamily="34" charset="0"/>
              </a:rPr>
              <a:t>Storm Data is provided by the National Weather Service (NWS) and contain statistics on personal injuries</a:t>
            </a:r>
            <a:r>
              <a:rPr lang="en-GB">
                <a:solidFill>
                  <a:schemeClr val="bg1"/>
                </a:solidFill>
                <a:latin typeface="Berlin Sans FB Demi" panose="020E0802020502020306" pitchFamily="34" charset="0"/>
              </a:rPr>
              <a:t>, deaths </a:t>
            </a:r>
            <a:r>
              <a:rPr lang="en-GB" dirty="0">
                <a:solidFill>
                  <a:schemeClr val="bg1"/>
                </a:solidFill>
                <a:latin typeface="Berlin Sans FB Demi" panose="020E0802020502020306" pitchFamily="34" charset="0"/>
              </a:rPr>
              <a:t>and damage estimates. </a:t>
            </a:r>
          </a:p>
          <a:p>
            <a:pPr algn="just"/>
            <a:r>
              <a:rPr lang="en-GB" dirty="0">
                <a:solidFill>
                  <a:schemeClr val="bg1"/>
                </a:solidFill>
                <a:latin typeface="Berlin Sans FB Demi" panose="020E0802020502020306" pitchFamily="34" charset="0"/>
              </a:rPr>
              <a:t>Storm Data covers the United States of America. The data collected began as early as 1950 through to the 2022. </a:t>
            </a:r>
          </a:p>
          <a:p>
            <a:pPr algn="just"/>
            <a:r>
              <a:rPr lang="en-GB" dirty="0">
                <a:solidFill>
                  <a:schemeClr val="bg1"/>
                </a:solidFill>
                <a:latin typeface="Berlin Sans FB Demi" panose="020E0802020502020306" pitchFamily="34" charset="0"/>
              </a:rPr>
              <a:t>The data contain a chronological listing, by state, of hurricanes, tornadoes, thunderstorms, hail, floods, drought conditions, lightning, high winds, </a:t>
            </a:r>
          </a:p>
          <a:p>
            <a:pPr algn="just"/>
            <a:r>
              <a:rPr lang="en-GB" dirty="0">
                <a:solidFill>
                  <a:schemeClr val="bg1"/>
                </a:solidFill>
                <a:latin typeface="Berlin Sans FB Demi" panose="020E0802020502020306" pitchFamily="34" charset="0"/>
              </a:rPr>
              <a:t>snow, temperature extremes and other weather phenomena.</a:t>
            </a:r>
          </a:p>
          <a:p>
            <a:pPr algn="just"/>
            <a:r>
              <a:rPr lang="en-GB" dirty="0">
                <a:solidFill>
                  <a:schemeClr val="bg1"/>
                </a:solidFill>
                <a:latin typeface="Berlin Sans FB Demi" panose="020E0802020502020306" pitchFamily="34" charset="0"/>
              </a:rPr>
              <a:t>From the website has been downloaded dataset for each year and then merged into one big dataset.</a:t>
            </a:r>
          </a:p>
          <a:p>
            <a:pPr algn="just"/>
            <a:r>
              <a:rPr lang="en-GB" dirty="0">
                <a:solidFill>
                  <a:schemeClr val="bg1"/>
                </a:solidFill>
                <a:latin typeface="Berlin Sans FB Demi" panose="020E0802020502020306" pitchFamily="34" charset="0"/>
              </a:rPr>
              <a:t>The data collected contains 51 columns included 2 text columns, and 1.794.914 rows.</a:t>
            </a:r>
          </a:p>
          <a:p>
            <a:pPr algn="just"/>
            <a:r>
              <a:rPr lang="en-GB" dirty="0">
                <a:solidFill>
                  <a:schemeClr val="bg1"/>
                </a:solidFill>
                <a:latin typeface="Berlin Sans FB Demi" panose="020E0802020502020306" pitchFamily="34" charset="0"/>
              </a:rPr>
              <a:t>The job has been done on “flood” event type, so firstly the database was realized selecting rows with the interested event type, then removing all missing values, and redundant columns or not related to the topic.</a:t>
            </a:r>
          </a:p>
          <a:p>
            <a:pPr algn="just"/>
            <a:r>
              <a:rPr lang="en-GB" dirty="0">
                <a:solidFill>
                  <a:schemeClr val="bg1"/>
                </a:solidFill>
                <a:latin typeface="Berlin Sans FB Demi" panose="020E0802020502020306" pitchFamily="34" charset="0"/>
              </a:rPr>
              <a:t>Last step involved the monetary conversion from string to numbers for the damage columns.</a:t>
            </a:r>
          </a:p>
          <a:p>
            <a:pPr algn="just"/>
            <a:r>
              <a:rPr lang="en-GB" dirty="0">
                <a:solidFill>
                  <a:schemeClr val="bg1"/>
                </a:solidFill>
                <a:latin typeface="Berlin Sans FB Demi" panose="020E0802020502020306" pitchFamily="34" charset="0"/>
              </a:rPr>
              <a:t>The final shape of the dataset: 31 columns x 38.398 records. </a:t>
            </a:r>
          </a:p>
        </p:txBody>
      </p:sp>
      <p:sp>
        <p:nvSpPr>
          <p:cNvPr id="4" name="CasellaDiTesto 3">
            <a:extLst>
              <a:ext uri="{FF2B5EF4-FFF2-40B4-BE49-F238E27FC236}">
                <a16:creationId xmlns:a16="http://schemas.microsoft.com/office/drawing/2014/main" id="{B48C4A49-08D8-7739-CB95-325B274A7FA9}"/>
              </a:ext>
            </a:extLst>
          </p:cNvPr>
          <p:cNvSpPr txBox="1"/>
          <p:nvPr/>
        </p:nvSpPr>
        <p:spPr>
          <a:xfrm>
            <a:off x="182762" y="1776586"/>
            <a:ext cx="1766966" cy="1200329"/>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rPr>
              <a:t>Database: https://www.ncei.noaa.gov/access/metadata/landing-page/bin/iso?id=gov.noaa.ncdc:C00510 </a:t>
            </a:r>
          </a:p>
        </p:txBody>
      </p:sp>
      <p:pic>
        <p:nvPicPr>
          <p:cNvPr id="12" name="Immagine 11">
            <a:extLst>
              <a:ext uri="{FF2B5EF4-FFF2-40B4-BE49-F238E27FC236}">
                <a16:creationId xmlns:a16="http://schemas.microsoft.com/office/drawing/2014/main" id="{B0333E07-0AD5-F898-1DDD-BCFA005C741A}"/>
              </a:ext>
            </a:extLst>
          </p:cNvPr>
          <p:cNvPicPr>
            <a:picLocks noChangeAspect="1"/>
          </p:cNvPicPr>
          <p:nvPr/>
        </p:nvPicPr>
        <p:blipFill>
          <a:blip r:embed="rId2"/>
          <a:stretch>
            <a:fillRect/>
          </a:stretch>
        </p:blipFill>
        <p:spPr>
          <a:xfrm>
            <a:off x="3097394" y="5660825"/>
            <a:ext cx="5562600" cy="1057275"/>
          </a:xfrm>
          <a:prstGeom prst="rect">
            <a:avLst/>
          </a:prstGeom>
        </p:spPr>
      </p:pic>
      <p:sp>
        <p:nvSpPr>
          <p:cNvPr id="7" name="CasellaDiTesto 6">
            <a:extLst>
              <a:ext uri="{FF2B5EF4-FFF2-40B4-BE49-F238E27FC236}">
                <a16:creationId xmlns:a16="http://schemas.microsoft.com/office/drawing/2014/main" id="{BA886695-A1CD-E899-84C7-7526D9B95E7D}"/>
              </a:ext>
            </a:extLst>
          </p:cNvPr>
          <p:cNvSpPr txBox="1"/>
          <p:nvPr/>
        </p:nvSpPr>
        <p:spPr>
          <a:xfrm>
            <a:off x="215766" y="4639733"/>
            <a:ext cx="1481367" cy="1384995"/>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Dictionary:</a:t>
            </a:r>
          </a:p>
          <a:p>
            <a:r>
              <a:rPr lang="it-IT" sz="1200" dirty="0">
                <a:solidFill>
                  <a:schemeClr val="bg1"/>
                </a:solidFill>
                <a:latin typeface="Berlin Sans FB Demi" panose="020E0802020502020306" pitchFamily="34" charset="0"/>
              </a:rPr>
              <a:t>https://www.ncei.noaa.gov/pub/data/swdi/stormevents/csvfiles/Storm-Data-Bulk-csv-Format.pdf</a:t>
            </a:r>
          </a:p>
        </p:txBody>
      </p:sp>
    </p:spTree>
    <p:extLst>
      <p:ext uri="{BB962C8B-B14F-4D97-AF65-F5344CB8AC3E}">
        <p14:creationId xmlns:p14="http://schemas.microsoft.com/office/powerpoint/2010/main" val="277278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3293FFA-23A4-E798-9C31-4BA15BC718D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 with Large Language Models</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0C35AF87-B4B4-B7B7-2640-D6C4435C77FE}"/>
              </a:ext>
            </a:extLst>
          </p:cNvPr>
          <p:cNvSpPr txBox="1"/>
          <p:nvPr/>
        </p:nvSpPr>
        <p:spPr>
          <a:xfrm>
            <a:off x="24504" y="1043141"/>
            <a:ext cx="12095961" cy="1200329"/>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Scikit-LLM is a Python library that incorporates large language models into the scikit-learn </a:t>
            </a:r>
          </a:p>
          <a:p>
            <a:r>
              <a:rPr lang="en-GB" dirty="0">
                <a:solidFill>
                  <a:schemeClr val="bg1"/>
                </a:solidFill>
                <a:latin typeface="Berlin Sans FB Demi" panose="020E0802020502020306" pitchFamily="34" charset="0"/>
              </a:rPr>
              <a:t>framework. It’s a tool to perform Natural Language Processing (NLP) tasks all within the Scikit-Learn </a:t>
            </a:r>
          </a:p>
          <a:p>
            <a:r>
              <a:rPr lang="en-GB" dirty="0">
                <a:solidFill>
                  <a:schemeClr val="bg1"/>
                </a:solidFill>
                <a:latin typeface="Berlin Sans FB Demi" panose="020E0802020502020306" pitchFamily="34" charset="0"/>
              </a:rPr>
              <a:t>pipeline. It started integrating OpenAI models. In this role, GPT-3.5 turbo (ChatGPT engine) was used for data augmentation by constructing features using zero-shot text classification and text vectorization.</a:t>
            </a:r>
          </a:p>
        </p:txBody>
      </p:sp>
      <p:pic>
        <p:nvPicPr>
          <p:cNvPr id="1026" name="Picture 2">
            <a:extLst>
              <a:ext uri="{FF2B5EF4-FFF2-40B4-BE49-F238E27FC236}">
                <a16:creationId xmlns:a16="http://schemas.microsoft.com/office/drawing/2014/main" id="{8A0C45E5-E2A9-BEEC-AE6F-96C55DD88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 y="2243470"/>
            <a:ext cx="5530476" cy="22009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52A12-CC43-F998-803C-96CBE341B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4" y="4440087"/>
            <a:ext cx="5530476" cy="238346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9BBAA381-31A0-DD67-EF95-7574B5C1C1F4}"/>
              </a:ext>
            </a:extLst>
          </p:cNvPr>
          <p:cNvPicPr>
            <a:picLocks noChangeAspect="1"/>
          </p:cNvPicPr>
          <p:nvPr/>
        </p:nvPicPr>
        <p:blipFill>
          <a:blip r:embed="rId4"/>
          <a:stretch>
            <a:fillRect/>
          </a:stretch>
        </p:blipFill>
        <p:spPr>
          <a:xfrm>
            <a:off x="5792055" y="2367809"/>
            <a:ext cx="6328410" cy="4460032"/>
          </a:xfrm>
          <a:prstGeom prst="rect">
            <a:avLst/>
          </a:prstGeom>
        </p:spPr>
      </p:pic>
    </p:spTree>
    <p:extLst>
      <p:ext uri="{BB962C8B-B14F-4D97-AF65-F5344CB8AC3E}">
        <p14:creationId xmlns:p14="http://schemas.microsoft.com/office/powerpoint/2010/main" val="318830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4D3F6AB-7E0E-6E3F-FA34-156787CBA459}"/>
              </a:ext>
            </a:extLst>
          </p:cNvPr>
          <p:cNvSpPr txBox="1"/>
          <p:nvPr/>
        </p:nvSpPr>
        <p:spPr>
          <a:xfrm>
            <a:off x="1828800" y="28384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Feature Engineering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501B4209-1FF4-911B-9F5E-25181340FFF3}"/>
              </a:ext>
            </a:extLst>
          </p:cNvPr>
          <p:cNvSpPr txBox="1"/>
          <p:nvPr/>
        </p:nvSpPr>
        <p:spPr>
          <a:xfrm>
            <a:off x="74645" y="1064601"/>
            <a:ext cx="11961846" cy="1754326"/>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this process, new features were created by extracting the year, month, day, and time from the beginning and end of each event. The difference between dates was extrapolated in days and hours, origin and destination names were merged, categorical features were encoded, grouping less relevant classes. New target variables were generated grouping the target variables of interest with secondary target variables. The distance between the starting and ending points of the event was calculated using the haversine distance. Lag and rolling window mean features were generated to capture seasonality.</a:t>
            </a:r>
          </a:p>
        </p:txBody>
      </p:sp>
      <p:pic>
        <p:nvPicPr>
          <p:cNvPr id="9" name="Immagine 8">
            <a:extLst>
              <a:ext uri="{FF2B5EF4-FFF2-40B4-BE49-F238E27FC236}">
                <a16:creationId xmlns:a16="http://schemas.microsoft.com/office/drawing/2014/main" id="{4F61E704-C362-F8A9-E593-424A0CFD4521}"/>
              </a:ext>
            </a:extLst>
          </p:cNvPr>
          <p:cNvPicPr>
            <a:picLocks noChangeAspect="1"/>
          </p:cNvPicPr>
          <p:nvPr/>
        </p:nvPicPr>
        <p:blipFill>
          <a:blip r:embed="rId2"/>
          <a:stretch>
            <a:fillRect/>
          </a:stretch>
        </p:blipFill>
        <p:spPr>
          <a:xfrm>
            <a:off x="6165408" y="2710360"/>
            <a:ext cx="5950393" cy="3233213"/>
          </a:xfrm>
          <a:prstGeom prst="rect">
            <a:avLst/>
          </a:prstGeom>
        </p:spPr>
      </p:pic>
      <p:sp>
        <p:nvSpPr>
          <p:cNvPr id="11" name="CasellaDiTesto 10">
            <a:extLst>
              <a:ext uri="{FF2B5EF4-FFF2-40B4-BE49-F238E27FC236}">
                <a16:creationId xmlns:a16="http://schemas.microsoft.com/office/drawing/2014/main" id="{419F2EBA-3970-2D68-3CC5-10850CE073C2}"/>
              </a:ext>
            </a:extLst>
          </p:cNvPr>
          <p:cNvSpPr txBox="1"/>
          <p:nvPr/>
        </p:nvSpPr>
        <p:spPr>
          <a:xfrm>
            <a:off x="74645" y="3128209"/>
            <a:ext cx="2612572" cy="203132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Crops</a:t>
            </a:r>
          </a:p>
        </p:txBody>
      </p:sp>
      <p:sp>
        <p:nvSpPr>
          <p:cNvPr id="12" name="CasellaDiTesto 11">
            <a:extLst>
              <a:ext uri="{FF2B5EF4-FFF2-40B4-BE49-F238E27FC236}">
                <a16:creationId xmlns:a16="http://schemas.microsoft.com/office/drawing/2014/main" id="{9688F921-5807-360D-7412-F71F41CC1E5F}"/>
              </a:ext>
            </a:extLst>
          </p:cNvPr>
          <p:cNvSpPr txBox="1"/>
          <p:nvPr/>
        </p:nvSpPr>
        <p:spPr>
          <a:xfrm>
            <a:off x="3552836" y="3128209"/>
            <a:ext cx="2612572" cy="2585323"/>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New 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Injuries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Deaths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Damage </a:t>
            </a: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p:txBody>
      </p:sp>
      <p:sp>
        <p:nvSpPr>
          <p:cNvPr id="13" name="Freccia a destra 12">
            <a:extLst>
              <a:ext uri="{FF2B5EF4-FFF2-40B4-BE49-F238E27FC236}">
                <a16:creationId xmlns:a16="http://schemas.microsoft.com/office/drawing/2014/main" id="{9CA4543A-A3F0-9544-406F-89A25A055897}"/>
              </a:ext>
            </a:extLst>
          </p:cNvPr>
          <p:cNvSpPr/>
          <p:nvPr/>
        </p:nvSpPr>
        <p:spPr>
          <a:xfrm>
            <a:off x="2421295" y="3826630"/>
            <a:ext cx="979714" cy="634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200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DB7D1EB-3C37-1166-F132-2EA93AE692D4}"/>
              </a:ext>
            </a:extLst>
          </p:cNvPr>
          <p:cNvSpPr txBox="1"/>
          <p:nvPr/>
        </p:nvSpPr>
        <p:spPr>
          <a:xfrm>
            <a:off x="6596875" y="375088"/>
            <a:ext cx="4972498" cy="8005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2"/>
                </a:solidFill>
                <a:latin typeface="+mj-lt"/>
                <a:ea typeface="+mj-ea"/>
                <a:cs typeface="+mj-cs"/>
              </a:rPr>
              <a:t>Exploratory Data Analysis</a:t>
            </a:r>
          </a:p>
        </p:txBody>
      </p:sp>
      <p:pic>
        <p:nvPicPr>
          <p:cNvPr id="10" name="Immagine 9">
            <a:extLst>
              <a:ext uri="{FF2B5EF4-FFF2-40B4-BE49-F238E27FC236}">
                <a16:creationId xmlns:a16="http://schemas.microsoft.com/office/drawing/2014/main" id="{923FDD6D-0553-986E-D7D5-76ADB5A2409A}"/>
              </a:ext>
            </a:extLst>
          </p:cNvPr>
          <p:cNvPicPr>
            <a:picLocks noChangeAspect="1"/>
          </p:cNvPicPr>
          <p:nvPr/>
        </p:nvPicPr>
        <p:blipFill>
          <a:blip r:embed="rId2">
            <a:alphaModFix/>
          </a:blip>
          <a:srcRect l="7652" r="4" b="4"/>
          <a:stretch>
            <a:fillRect/>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26" name="Immagine 25">
            <a:extLst>
              <a:ext uri="{FF2B5EF4-FFF2-40B4-BE49-F238E27FC236}">
                <a16:creationId xmlns:a16="http://schemas.microsoft.com/office/drawing/2014/main" id="{1B1E328B-58FD-6DBD-D730-87637485F11C}"/>
              </a:ext>
            </a:extLst>
          </p:cNvPr>
          <p:cNvPicPr>
            <a:picLocks noChangeAspect="1"/>
          </p:cNvPicPr>
          <p:nvPr/>
        </p:nvPicPr>
        <p:blipFill>
          <a:blip r:embed="rId3">
            <a:alphaModFix/>
          </a:blip>
          <a:srcRect l="5244" r="5" b="5"/>
          <a:stretch>
            <a:fillRect/>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54" name="Group 53">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55" name="Freeform: Shape 54">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8" name="Freeform: Shape 57">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Immagine 41" descr="Immagine che contiene testo, linea, Carattere, diagramma">
            <a:extLst>
              <a:ext uri="{FF2B5EF4-FFF2-40B4-BE49-F238E27FC236}">
                <a16:creationId xmlns:a16="http://schemas.microsoft.com/office/drawing/2014/main" id="{E67FBADB-70B6-3E3D-228B-478417F06F34}"/>
              </a:ext>
            </a:extLst>
          </p:cNvPr>
          <p:cNvPicPr>
            <a:picLocks noChangeAspect="1"/>
          </p:cNvPicPr>
          <p:nvPr/>
        </p:nvPicPr>
        <p:blipFill>
          <a:blip r:embed="rId4">
            <a:alphaModFix/>
            <a:extLst>
              <a:ext uri="{28A0092B-C50C-407E-A947-70E740481C1C}">
                <a14:useLocalDpi xmlns:a14="http://schemas.microsoft.com/office/drawing/2010/main" val="0"/>
              </a:ext>
            </a:extLst>
          </a:blip>
          <a:srcRect l="10447" r="6944" b="4"/>
          <a:stretch>
            <a:fillRect/>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60"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61" name="Freeform: Shape 60">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63" name="Freeform: Shape 62">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66" name="Freeform: Shape 65">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asellaDiTesto 2">
            <a:extLst>
              <a:ext uri="{FF2B5EF4-FFF2-40B4-BE49-F238E27FC236}">
                <a16:creationId xmlns:a16="http://schemas.microsoft.com/office/drawing/2014/main" id="{6C447BA4-3B5F-EA91-8C2C-BC5D4F004FC2}"/>
              </a:ext>
            </a:extLst>
          </p:cNvPr>
          <p:cNvSpPr txBox="1"/>
          <p:nvPr/>
        </p:nvSpPr>
        <p:spPr>
          <a:xfrm>
            <a:off x="6596875" y="1175658"/>
            <a:ext cx="5399182" cy="519195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After data cleaning and data augmentation, the dataset reached the following shape: </a:t>
            </a:r>
          </a:p>
          <a:p>
            <a:pPr indent="-228600">
              <a:lnSpc>
                <a:spcPct val="90000"/>
              </a:lnSpc>
              <a:spcAft>
                <a:spcPts val="600"/>
              </a:spcAft>
              <a:buFont typeface="Arial" panose="020B0604020202020204" pitchFamily="34" charset="0"/>
              <a:buChar char="•"/>
            </a:pPr>
            <a:r>
              <a:rPr lang="en-US" dirty="0">
                <a:solidFill>
                  <a:schemeClr val="tx2"/>
                </a:solidFill>
              </a:rPr>
              <a:t>53 columns and 38398 rows. The observations span from 2006 to 2022.</a:t>
            </a:r>
          </a:p>
          <a:p>
            <a:pPr indent="-228600">
              <a:lnSpc>
                <a:spcPct val="90000"/>
              </a:lnSpc>
              <a:spcAft>
                <a:spcPts val="600"/>
              </a:spcAft>
              <a:buFont typeface="Arial" panose="020B0604020202020204" pitchFamily="34" charset="0"/>
              <a:buChar char="•"/>
            </a:pPr>
            <a:r>
              <a:rPr lang="en-US" dirty="0">
                <a:solidFill>
                  <a:schemeClr val="tx2"/>
                </a:solidFill>
              </a:rPr>
              <a:t>-The Injuries Direct target variable shows a peak of injuries in 2006, followed by a decreasing number in the subsequent years with a second peak in 2017. California had the highest number of injuries registered. </a:t>
            </a:r>
          </a:p>
          <a:p>
            <a:pPr indent="-228600">
              <a:lnSpc>
                <a:spcPct val="90000"/>
              </a:lnSpc>
              <a:spcAft>
                <a:spcPts val="600"/>
              </a:spcAft>
              <a:buFont typeface="Arial" panose="020B0604020202020204" pitchFamily="34" charset="0"/>
              <a:buChar char="•"/>
            </a:pPr>
            <a:r>
              <a:rPr lang="en-US" dirty="0">
                <a:solidFill>
                  <a:schemeClr val="tx2"/>
                </a:solidFill>
              </a:rPr>
              <a:t>-The Deaths Direct target variable shows fluctuating </a:t>
            </a:r>
            <a:r>
              <a:rPr lang="en-US" dirty="0" err="1">
                <a:solidFill>
                  <a:schemeClr val="tx2"/>
                </a:solidFill>
              </a:rPr>
              <a:t>behaviour</a:t>
            </a:r>
            <a:r>
              <a:rPr lang="en-US" dirty="0">
                <a:solidFill>
                  <a:schemeClr val="tx2"/>
                </a:solidFill>
              </a:rPr>
              <a:t>, with peaks in mortality observed in 2011, 2015, and 2019. Kentucky, Missouri, and North Carolina had the highest number of deaths observed.</a:t>
            </a:r>
          </a:p>
          <a:p>
            <a:pPr indent="-228600">
              <a:lnSpc>
                <a:spcPct val="90000"/>
              </a:lnSpc>
              <a:spcAft>
                <a:spcPts val="600"/>
              </a:spcAft>
              <a:buFont typeface="Arial" panose="020B0604020202020204" pitchFamily="34" charset="0"/>
              <a:buChar char="•"/>
            </a:pPr>
            <a:r>
              <a:rPr lang="en-US" dirty="0">
                <a:solidFill>
                  <a:schemeClr val="tx2"/>
                </a:solidFill>
              </a:rPr>
              <a:t>-The Damage Property target variable indicates two peaks of disasters in 2011 and 2016, with </a:t>
            </a:r>
            <a:r>
              <a:rPr lang="en-US" dirty="0" err="1">
                <a:solidFill>
                  <a:schemeClr val="tx2"/>
                </a:solidFill>
              </a:rPr>
              <a:t>Lousiana</a:t>
            </a:r>
            <a:r>
              <a:rPr lang="en-US" dirty="0">
                <a:solidFill>
                  <a:schemeClr val="tx2"/>
                </a:solidFill>
              </a:rPr>
              <a:t> having the highest level of damage.</a:t>
            </a: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p:txBody>
      </p:sp>
    </p:spTree>
    <p:extLst>
      <p:ext uri="{BB962C8B-B14F-4D97-AF65-F5344CB8AC3E}">
        <p14:creationId xmlns:p14="http://schemas.microsoft.com/office/powerpoint/2010/main" val="74156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F628B3C3-3899-312F-3A94-FDCB96D10A34}"/>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Pre-Processing</a:t>
            </a:r>
          </a:p>
        </p:txBody>
      </p:sp>
      <p:graphicFrame>
        <p:nvGraphicFramePr>
          <p:cNvPr id="6" name="Diagramma 5">
            <a:extLst>
              <a:ext uri="{FF2B5EF4-FFF2-40B4-BE49-F238E27FC236}">
                <a16:creationId xmlns:a16="http://schemas.microsoft.com/office/drawing/2014/main" id="{8E3C340C-C26D-A52B-D4F0-15FD33AA8E0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78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D1F7C3F-F6AA-2C19-D606-D4B5EBD3EB99}"/>
              </a:ext>
            </a:extLst>
          </p:cNvPr>
          <p:cNvSpPr txBox="1"/>
          <p:nvPr/>
        </p:nvSpPr>
        <p:spPr>
          <a:xfrm>
            <a:off x="6734650" y="637763"/>
            <a:ext cx="4310698" cy="162727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latin typeface="+mj-lt"/>
                <a:ea typeface="+mj-ea"/>
                <a:cs typeface="+mj-cs"/>
              </a:rPr>
              <a:t>Risk Modelling</a:t>
            </a:r>
          </a:p>
        </p:txBody>
      </p:sp>
      <p:sp>
        <p:nvSpPr>
          <p:cNvPr id="2059" name="Rectangle 205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226704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meSeriesSplit">
            <a:extLst>
              <a:ext uri="{FF2B5EF4-FFF2-40B4-BE49-F238E27FC236}">
                <a16:creationId xmlns:a16="http://schemas.microsoft.com/office/drawing/2014/main" id="{1CE02FA9-9EBD-81C9-EAD5-4364DCF993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332600"/>
            <a:ext cx="4846867" cy="1980162"/>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testo, schermata, documento, Carattere&#10;&#10;Il contenuto generato dall'IA potrebbe non essere corretto.">
            <a:extLst>
              <a:ext uri="{FF2B5EF4-FFF2-40B4-BE49-F238E27FC236}">
                <a16:creationId xmlns:a16="http://schemas.microsoft.com/office/drawing/2014/main" id="{A6608BF9-B93D-780E-AA7C-0FFB84714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74804"/>
            <a:ext cx="4846867" cy="4160293"/>
          </a:xfrm>
          <a:prstGeom prst="rect">
            <a:avLst/>
          </a:prstGeom>
        </p:spPr>
      </p:pic>
      <p:sp>
        <p:nvSpPr>
          <p:cNvPr id="3" name="CasellaDiTesto 2">
            <a:extLst>
              <a:ext uri="{FF2B5EF4-FFF2-40B4-BE49-F238E27FC236}">
                <a16:creationId xmlns:a16="http://schemas.microsoft.com/office/drawing/2014/main" id="{83D8C925-305A-00F7-00BB-2764FECA251F}"/>
              </a:ext>
            </a:extLst>
          </p:cNvPr>
          <p:cNvSpPr txBox="1"/>
          <p:nvPr/>
        </p:nvSpPr>
        <p:spPr>
          <a:xfrm>
            <a:off x="6734641" y="2474804"/>
            <a:ext cx="4310702" cy="373972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Generalized Linear Models (GLM) using Tweedie distribution</a:t>
            </a:r>
          </a:p>
          <a:p>
            <a:pPr marL="285750" indent="-228600">
              <a:lnSpc>
                <a:spcPct val="90000"/>
              </a:lnSpc>
              <a:spcAft>
                <a:spcPts val="600"/>
              </a:spcAft>
              <a:buFont typeface="Arial" panose="020B0604020202020204" pitchFamily="34" charset="0"/>
              <a:buChar char="•"/>
            </a:pPr>
            <a:r>
              <a:rPr lang="en-US" sz="2000"/>
              <a:t>Generalized Additive Models (GAM)</a:t>
            </a:r>
          </a:p>
          <a:p>
            <a:pPr marL="285750" indent="-228600">
              <a:lnSpc>
                <a:spcPct val="90000"/>
              </a:lnSpc>
              <a:spcAft>
                <a:spcPts val="600"/>
              </a:spcAft>
              <a:buFont typeface="Arial" panose="020B0604020202020204" pitchFamily="34" charset="0"/>
              <a:buChar char="•"/>
            </a:pPr>
            <a:r>
              <a:rPr lang="en-US" sz="2000"/>
              <a:t>Gradient Boosting Machines by LightGBM, XGBoost, CATBoost</a:t>
            </a:r>
          </a:p>
          <a:p>
            <a:pPr indent="-228600">
              <a:lnSpc>
                <a:spcPct val="90000"/>
              </a:lnSpc>
              <a:spcAft>
                <a:spcPts val="600"/>
              </a:spcAft>
              <a:buFont typeface="Arial" panose="020B0604020202020204" pitchFamily="34" charset="0"/>
              <a:buChar char="•"/>
            </a:pPr>
            <a:r>
              <a:rPr lang="en-US" sz="2000"/>
              <a:t>Fine-tuned models using a time series cross validation with optuna, an automatic hyperparameter optimization software framework.</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90000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graphicFrame>
        <p:nvGraphicFramePr>
          <p:cNvPr id="9" name="Diagramma 8">
            <a:extLst>
              <a:ext uri="{FF2B5EF4-FFF2-40B4-BE49-F238E27FC236}">
                <a16:creationId xmlns:a16="http://schemas.microsoft.com/office/drawing/2014/main" id="{B4003DEF-783E-1C40-54CF-A462FD961511}"/>
              </a:ext>
            </a:extLst>
          </p:cNvPr>
          <p:cNvGraphicFramePr/>
          <p:nvPr/>
        </p:nvGraphicFramePr>
        <p:xfrm>
          <a:off x="4443937" y="1056023"/>
          <a:ext cx="5085184" cy="1961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5EE34D47-34C6-954A-5127-E99E9F7107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726" y="2799575"/>
            <a:ext cx="5572014" cy="3925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799434-D2F7-BEF2-2426-C4B6EAAEDF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2778684"/>
            <a:ext cx="5695891" cy="39670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62B9EC3-F938-1EC1-4ADE-FE83C21A3C00}"/>
              </a:ext>
            </a:extLst>
          </p:cNvPr>
          <p:cNvSpPr txBox="1"/>
          <p:nvPr/>
        </p:nvSpPr>
        <p:spPr>
          <a:xfrm>
            <a:off x="260727" y="1207911"/>
            <a:ext cx="4539874"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can </a:t>
            </a:r>
            <a:r>
              <a:rPr lang="it-IT" dirty="0" err="1">
                <a:solidFill>
                  <a:schemeClr val="bg1"/>
                </a:solidFill>
                <a:latin typeface="Berlin Sans FB Demi" panose="020E0802020502020306" pitchFamily="34" charset="0"/>
              </a:rPr>
              <a:t>generalise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observations</a:t>
            </a:r>
            <a:r>
              <a:rPr lang="it-IT" dirty="0">
                <a:solidFill>
                  <a:schemeClr val="bg1"/>
                </a:solidFill>
                <a:latin typeface="Berlin Sans FB Demi" panose="020E0802020502020306" pitchFamily="34" charset="0"/>
              </a:rPr>
              <a:t> in a </a:t>
            </a:r>
            <a:r>
              <a:rPr lang="it-IT" dirty="0" err="1">
                <a:solidFill>
                  <a:schemeClr val="bg1"/>
                </a:solidFill>
                <a:latin typeface="Berlin Sans FB Demi" panose="020E0802020502020306" pitchFamily="34" charset="0"/>
              </a:rPr>
              <a:t>better</a:t>
            </a:r>
            <a:r>
              <a:rPr lang="it-IT" dirty="0">
                <a:solidFill>
                  <a:schemeClr val="bg1"/>
                </a:solidFill>
                <a:latin typeface="Berlin Sans FB Demi" panose="020E0802020502020306" pitchFamily="34" charset="0"/>
              </a:rPr>
              <a:t> way</a:t>
            </a:r>
          </a:p>
        </p:txBody>
      </p:sp>
    </p:spTree>
    <p:extLst>
      <p:ext uri="{BB962C8B-B14F-4D97-AF65-F5344CB8AC3E}">
        <p14:creationId xmlns:p14="http://schemas.microsoft.com/office/powerpoint/2010/main" val="399698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3413052" y="301889"/>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(Performance no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1" name="CasellaDiTesto 10">
            <a:extLst>
              <a:ext uri="{FF2B5EF4-FFF2-40B4-BE49-F238E27FC236}">
                <a16:creationId xmlns:a16="http://schemas.microsoft.com/office/drawing/2014/main" id="{3780FDE1-BFAC-6DD3-C0C7-35CC92789168}"/>
              </a:ext>
            </a:extLst>
          </p:cNvPr>
          <p:cNvSpPr txBox="1"/>
          <p:nvPr/>
        </p:nvSpPr>
        <p:spPr>
          <a:xfrm>
            <a:off x="151944" y="2142458"/>
            <a:ext cx="961887" cy="646331"/>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InjuriesDirect</a:t>
            </a:r>
            <a:endParaRPr lang="en-GB" dirty="0">
              <a:solidFill>
                <a:schemeClr val="bg1"/>
              </a:solidFill>
              <a:latin typeface="Berlin Sans FB Demi" panose="020E0802020502020306" pitchFamily="34" charset="0"/>
            </a:endParaRPr>
          </a:p>
        </p:txBody>
      </p:sp>
      <p:sp>
        <p:nvSpPr>
          <p:cNvPr id="12" name="CasellaDiTesto 11">
            <a:extLst>
              <a:ext uri="{FF2B5EF4-FFF2-40B4-BE49-F238E27FC236}">
                <a16:creationId xmlns:a16="http://schemas.microsoft.com/office/drawing/2014/main" id="{37F22F93-312A-3A55-9840-2F45E8751F8F}"/>
              </a:ext>
            </a:extLst>
          </p:cNvPr>
          <p:cNvSpPr txBox="1"/>
          <p:nvPr/>
        </p:nvSpPr>
        <p:spPr>
          <a:xfrm>
            <a:off x="6061768" y="5035662"/>
            <a:ext cx="96188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en-GB" dirty="0">
              <a:solidFill>
                <a:schemeClr val="bg1"/>
              </a:solidFill>
              <a:latin typeface="Berlin Sans FB Demi" panose="020E0802020502020306" pitchFamily="34" charset="0"/>
            </a:endParaRPr>
          </a:p>
        </p:txBody>
      </p:sp>
      <p:pic>
        <p:nvPicPr>
          <p:cNvPr id="1028" name="Picture 4">
            <a:extLst>
              <a:ext uri="{FF2B5EF4-FFF2-40B4-BE49-F238E27FC236}">
                <a16:creationId xmlns:a16="http://schemas.microsoft.com/office/drawing/2014/main" id="{8993D1A1-2FC8-3C07-6009-DDBB2318B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 y="3016577"/>
            <a:ext cx="5546421" cy="3681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42B465-95D0-B880-837B-A6823B11C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70" y="1176007"/>
            <a:ext cx="5546421" cy="368114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4B98AB6B-054B-985B-E53D-B9EC201F748A}"/>
              </a:ext>
            </a:extLst>
          </p:cNvPr>
          <p:cNvSpPr txBox="1"/>
          <p:nvPr/>
        </p:nvSpPr>
        <p:spPr>
          <a:xfrm>
            <a:off x="1113831" y="1176007"/>
            <a:ext cx="4884138" cy="1200329"/>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Performance </a:t>
            </a:r>
            <a:r>
              <a:rPr lang="it-IT" dirty="0" err="1">
                <a:solidFill>
                  <a:schemeClr val="bg1"/>
                </a:solidFill>
                <a:latin typeface="Berlin Sans FB Demi" panose="020E0802020502020306" pitchFamily="34" charset="0"/>
              </a:rPr>
              <a:t>comparison</a:t>
            </a:r>
            <a:r>
              <a:rPr lang="it-IT" dirty="0">
                <a:solidFill>
                  <a:schemeClr val="bg1"/>
                </a:solidFill>
                <a:latin typeface="Berlin Sans FB Demi" panose="020E0802020502020306" pitchFamily="34" charset="0"/>
              </a:rPr>
              <a:t> on RMSE, MAE and Mean Poisson </a:t>
            </a:r>
            <a:r>
              <a:rPr lang="it-IT" dirty="0" err="1">
                <a:solidFill>
                  <a:schemeClr val="bg1"/>
                </a:solidFill>
                <a:latin typeface="Berlin Sans FB Demi" panose="020E0802020502020306" pitchFamily="34" charset="0"/>
              </a:rPr>
              <a:t>Deviance</a:t>
            </a:r>
            <a:r>
              <a:rPr lang="it-IT" dirty="0">
                <a:solidFill>
                  <a:schemeClr val="bg1"/>
                </a:solidFill>
                <a:latin typeface="Berlin Sans FB Demi" panose="020E0802020502020306" pitchFamily="34" charset="0"/>
              </a:rPr>
              <a:t> (MPD) </a:t>
            </a:r>
            <a:r>
              <a:rPr lang="it-IT" dirty="0" err="1">
                <a:solidFill>
                  <a:schemeClr val="bg1"/>
                </a:solidFill>
                <a:latin typeface="Berlin Sans FB Demi" panose="020E0802020502020306" pitchFamily="34" charset="0"/>
              </a:rPr>
              <a:t>metrics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are </a:t>
            </a:r>
            <a:r>
              <a:rPr lang="it-IT" dirty="0" err="1">
                <a:solidFill>
                  <a:schemeClr val="bg1"/>
                </a:solidFill>
                <a:latin typeface="Berlin Sans FB Demi" panose="020E0802020502020306" pitchFamily="34" charset="0"/>
              </a:rPr>
              <a:t>not</a:t>
            </a:r>
            <a:r>
              <a:rPr lang="it-IT" dirty="0">
                <a:solidFill>
                  <a:schemeClr val="bg1"/>
                </a:solidFill>
                <a:latin typeface="Berlin Sans FB Demi" panose="020E0802020502020306" pitchFamily="34" charset="0"/>
              </a:rPr>
              <a:t> competitive </a:t>
            </a:r>
            <a:r>
              <a:rPr lang="it-IT" dirty="0" err="1">
                <a:solidFill>
                  <a:schemeClr val="bg1"/>
                </a:solidFill>
                <a:latin typeface="Berlin Sans FB Demi" panose="020E0802020502020306" pitchFamily="34" charset="0"/>
              </a:rPr>
              <a:t>compared</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a:t>
            </a:r>
          </a:p>
        </p:txBody>
      </p:sp>
    </p:spTree>
    <p:extLst>
      <p:ext uri="{BB962C8B-B14F-4D97-AF65-F5344CB8AC3E}">
        <p14:creationId xmlns:p14="http://schemas.microsoft.com/office/powerpoint/2010/main" val="171730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fici aziendali digitali">
            <a:extLst>
              <a:ext uri="{FF2B5EF4-FFF2-40B4-BE49-F238E27FC236}">
                <a16:creationId xmlns:a16="http://schemas.microsoft.com/office/drawing/2014/main" id="{8FC5AECC-B7BF-A3E3-2453-A2AEE67015C4}"/>
              </a:ext>
            </a:extLst>
          </p:cNvPr>
          <p:cNvPicPr>
            <a:picLocks noChangeAspect="1"/>
          </p:cNvPicPr>
          <p:nvPr/>
        </p:nvPicPr>
        <p:blipFill>
          <a:blip r:embed="rId2"/>
          <a:srcRect l="13563" r="1549" b="1"/>
          <a:stretch>
            <a:fillRect/>
          </a:stretch>
        </p:blipFill>
        <p:spPr>
          <a:xfrm>
            <a:off x="20" y="10"/>
            <a:ext cx="12191980" cy="6857990"/>
          </a:xfrm>
          <a:prstGeom prst="rect">
            <a:avLst/>
          </a:prstGeom>
        </p:spPr>
      </p:pic>
      <p:sp useBgFill="1">
        <p:nvSpPr>
          <p:cNvPr id="10" name="Rectangle 9">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41FCD357-D33E-20D8-FACD-0D0A912B0EDB}"/>
              </a:ext>
            </a:extLst>
          </p:cNvPr>
          <p:cNvSpPr txBox="1">
            <a:spLocks/>
          </p:cNvSpPr>
          <p:nvPr/>
        </p:nvSpPr>
        <p:spPr>
          <a:xfrm>
            <a:off x="2090528" y="2299176"/>
            <a:ext cx="4131368" cy="15711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500" b="1">
                <a:latin typeface="+mj-lt"/>
                <a:ea typeface="+mj-ea"/>
                <a:cs typeface="+mj-cs"/>
              </a:rPr>
              <a:t>Stock Market Forecasting with Conformal Prediction and Stock Analysis with AI Agent Recommendations </a:t>
            </a:r>
          </a:p>
        </p:txBody>
      </p:sp>
      <p:cxnSp>
        <p:nvCxnSpPr>
          <p:cNvPr id="12" name="Straight Connector 11">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960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429305" y="238125"/>
            <a:ext cx="10287774" cy="461665"/>
          </a:xfrm>
          <a:prstGeom prst="rect">
            <a:avLst/>
          </a:prstGeom>
          <a:noFill/>
        </p:spPr>
        <p:txBody>
          <a:bodyPr wrap="square" rtlCol="0">
            <a:spAutoFit/>
          </a:bodyPr>
          <a:lstStyle/>
          <a:p>
            <a:pPr algn="r"/>
            <a:r>
              <a:rPr lang="it-IT" sz="2400" dirty="0">
                <a:solidFill>
                  <a:schemeClr val="bg1"/>
                </a:solidFill>
                <a:latin typeface="Berlin Sans FB Demi" panose="020E0802020502020306" pitchFamily="34" charset="0"/>
              </a:rPr>
              <a:t>Single-Step Forecasting (Performance with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48579313-9747-2CD2-66F1-3624FDFD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 y="2927765"/>
            <a:ext cx="5782145" cy="38375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C74617FC-FFB7-E47E-EEF2-E0B92BAF7EF9}"/>
              </a:ext>
            </a:extLst>
          </p:cNvPr>
          <p:cNvSpPr txBox="1"/>
          <p:nvPr/>
        </p:nvSpPr>
        <p:spPr>
          <a:xfrm>
            <a:off x="344085" y="2386866"/>
            <a:ext cx="1881576" cy="369332"/>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Injuries</a:t>
            </a:r>
            <a:r>
              <a:rPr lang="it-IT" dirty="0">
                <a:solidFill>
                  <a:schemeClr val="bg1"/>
                </a:solidFill>
                <a:latin typeface="Berlin Sans FB Demi" panose="020E0802020502020306" pitchFamily="34" charset="0"/>
              </a:rPr>
              <a:t> Direct</a:t>
            </a:r>
          </a:p>
        </p:txBody>
      </p:sp>
      <p:pic>
        <p:nvPicPr>
          <p:cNvPr id="2052" name="Picture 4">
            <a:extLst>
              <a:ext uri="{FF2B5EF4-FFF2-40B4-BE49-F238E27FC236}">
                <a16:creationId xmlns:a16="http://schemas.microsoft.com/office/drawing/2014/main" id="{3EFD25D1-E448-385F-07CD-6A08044F3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462"/>
            <a:ext cx="6042066" cy="401009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583113C0-FD67-C924-1E81-1D7F2EF26D1E}"/>
              </a:ext>
            </a:extLst>
          </p:cNvPr>
          <p:cNvSpPr txBox="1"/>
          <p:nvPr/>
        </p:nvSpPr>
        <p:spPr>
          <a:xfrm>
            <a:off x="6226342" y="4983232"/>
            <a:ext cx="1962856"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it-IT" dirty="0">
              <a:solidFill>
                <a:schemeClr val="bg1"/>
              </a:solidFill>
              <a:latin typeface="Berlin Sans FB Demi" panose="020E0802020502020306" pitchFamily="34" charset="0"/>
            </a:endParaRPr>
          </a:p>
        </p:txBody>
      </p:sp>
      <p:sp>
        <p:nvSpPr>
          <p:cNvPr id="6" name="CasellaDiTesto 5">
            <a:extLst>
              <a:ext uri="{FF2B5EF4-FFF2-40B4-BE49-F238E27FC236}">
                <a16:creationId xmlns:a16="http://schemas.microsoft.com/office/drawing/2014/main" id="{1512CB1C-84CD-6CB4-9333-41511A871444}"/>
              </a:ext>
            </a:extLst>
          </p:cNvPr>
          <p:cNvSpPr txBox="1"/>
          <p:nvPr/>
        </p:nvSpPr>
        <p:spPr>
          <a:xfrm>
            <a:off x="1366283" y="1275426"/>
            <a:ext cx="3764751" cy="923330"/>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Additional LLMs features boost performance at the ensemble trees, especially </a:t>
            </a:r>
            <a:r>
              <a:rPr lang="en-GB" dirty="0" err="1">
                <a:solidFill>
                  <a:schemeClr val="bg1"/>
                </a:solidFill>
                <a:latin typeface="Berlin Sans FB Demi" panose="020E0802020502020306" pitchFamily="34" charset="0"/>
              </a:rPr>
              <a:t>LightGBM</a:t>
            </a:r>
            <a:r>
              <a:rPr lang="en-GB" dirty="0">
                <a:solidFill>
                  <a:schemeClr val="bg1"/>
                </a:solidFill>
                <a:latin typeface="Berlin Sans FB Demi" panose="020E0802020502020306" pitchFamily="34" charset="0"/>
              </a:rPr>
              <a:t> and </a:t>
            </a:r>
            <a:r>
              <a:rPr lang="en-GB" dirty="0" err="1">
                <a:solidFill>
                  <a:schemeClr val="bg1"/>
                </a:solidFill>
                <a:latin typeface="Berlin Sans FB Demi" panose="020E0802020502020306" pitchFamily="34" charset="0"/>
              </a:rPr>
              <a:t>XGBoost</a:t>
            </a:r>
            <a:r>
              <a:rPr lang="en-GB" dirty="0">
                <a:solidFill>
                  <a:schemeClr val="bg1"/>
                </a:solidFill>
                <a:latin typeface="Berlin Sans FB Demi" panose="020E0802020502020306" pitchFamily="34" charset="0"/>
              </a:rPr>
              <a:t>.</a:t>
            </a:r>
          </a:p>
        </p:txBody>
      </p:sp>
    </p:spTree>
    <p:extLst>
      <p:ext uri="{BB962C8B-B14F-4D97-AF65-F5344CB8AC3E}">
        <p14:creationId xmlns:p14="http://schemas.microsoft.com/office/powerpoint/2010/main" val="4131617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30502" y="12730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1026" name="Picture 2">
            <a:extLst>
              <a:ext uri="{FF2B5EF4-FFF2-40B4-BE49-F238E27FC236}">
                <a16:creationId xmlns:a16="http://schemas.microsoft.com/office/drawing/2014/main" id="{3E27397D-6208-81F9-AD51-8F51FF81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8" y="1941427"/>
            <a:ext cx="5307713" cy="3582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AC16C8-62A1-1A18-98A5-9AB2CC2A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414" y="1941427"/>
            <a:ext cx="5862638" cy="358253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4CA2417-7C5E-DD4D-5BBE-58A426B7CE72}"/>
              </a:ext>
            </a:extLst>
          </p:cNvPr>
          <p:cNvSpPr txBox="1"/>
          <p:nvPr/>
        </p:nvSpPr>
        <p:spPr>
          <a:xfrm>
            <a:off x="687966" y="1134045"/>
            <a:ext cx="10581217"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Only</a:t>
            </a:r>
            <a:r>
              <a:rPr lang="it-IT" dirty="0">
                <a:solidFill>
                  <a:schemeClr val="bg1"/>
                </a:solidFill>
                <a:latin typeface="Berlin Sans FB Demi" panose="020E0802020502020306" pitchFamily="34" charset="0"/>
              </a:rPr>
              <a:t> GAM shows the </a:t>
            </a:r>
            <a:r>
              <a:rPr lang="it-IT" dirty="0" err="1">
                <a:solidFill>
                  <a:schemeClr val="bg1"/>
                </a:solidFill>
                <a:latin typeface="Berlin Sans FB Demi" panose="020E0802020502020306" pitchFamily="34" charset="0"/>
              </a:rPr>
              <a:t>Predicted</a:t>
            </a:r>
            <a:r>
              <a:rPr lang="it-IT" dirty="0">
                <a:solidFill>
                  <a:schemeClr val="bg1"/>
                </a:solidFill>
                <a:latin typeface="Berlin Sans FB Demi" panose="020E0802020502020306" pitchFamily="34" charset="0"/>
              </a:rPr>
              <a:t> risk </a:t>
            </a:r>
            <a:r>
              <a:rPr lang="en-US" dirty="0">
                <a:solidFill>
                  <a:schemeClr val="bg1"/>
                </a:solidFill>
                <a:latin typeface="Berlin Sans FB Demi" panose="020E0802020502020306" pitchFamily="34" charset="0"/>
              </a:rPr>
              <a:t>GPT  feature among the top ten most important features, </a:t>
            </a:r>
          </a:p>
          <a:p>
            <a:r>
              <a:rPr lang="en-US" dirty="0">
                <a:solidFill>
                  <a:schemeClr val="bg1"/>
                </a:solidFill>
                <a:latin typeface="Berlin Sans FB Demi" panose="020E0802020502020306" pitchFamily="34" charset="0"/>
              </a:rPr>
              <a:t>but it does not impact</a:t>
            </a:r>
            <a:r>
              <a:rPr lang="it-IT" dirty="0">
                <a:solidFill>
                  <a:schemeClr val="bg1"/>
                </a:solidFill>
                <a:latin typeface="Berlin Sans FB Demi" panose="020E0802020502020306" pitchFamily="34" charset="0"/>
              </a:rPr>
              <a:t> on performance.</a:t>
            </a:r>
          </a:p>
        </p:txBody>
      </p:sp>
    </p:spTree>
    <p:extLst>
      <p:ext uri="{BB962C8B-B14F-4D97-AF65-F5344CB8AC3E}">
        <p14:creationId xmlns:p14="http://schemas.microsoft.com/office/powerpoint/2010/main" val="271428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A2D9C9-591B-CC4E-CC43-A7A42F69BEAC}"/>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EE9E01A5-8EB1-E568-DAC8-B281FF3AE950}"/>
              </a:ext>
            </a:extLst>
          </p:cNvPr>
          <p:cNvSpPr txBox="1"/>
          <p:nvPr/>
        </p:nvSpPr>
        <p:spPr>
          <a:xfrm>
            <a:off x="1350442" y="27589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16A31FDF-FDDA-D0D7-A0AC-2A2E140F3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591"/>
            <a:ext cx="4001495" cy="2715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8158E9-1144-B4D4-D8F8-43A03C17D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269" y="908616"/>
            <a:ext cx="3986238" cy="2715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2C2C8E0-70E9-8B69-10BA-BE7233470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495" y="3429000"/>
            <a:ext cx="4846320" cy="33009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65FC4B1-7113-B5BC-114D-C0877E92F773}"/>
              </a:ext>
            </a:extLst>
          </p:cNvPr>
          <p:cNvSpPr txBox="1"/>
          <p:nvPr/>
        </p:nvSpPr>
        <p:spPr>
          <a:xfrm>
            <a:off x="424470" y="4144205"/>
            <a:ext cx="2308095" cy="2031325"/>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shows </a:t>
            </a:r>
            <a:r>
              <a:rPr lang="it-IT" dirty="0" err="1">
                <a:solidFill>
                  <a:schemeClr val="bg1"/>
                </a:solidFill>
                <a:latin typeface="Berlin Sans FB Demi" panose="020E0802020502020306" pitchFamily="34" charset="0"/>
              </a:rPr>
              <a:t>rolling</a:t>
            </a:r>
            <a:r>
              <a:rPr lang="it-IT" dirty="0">
                <a:solidFill>
                  <a:schemeClr val="bg1"/>
                </a:solidFill>
                <a:latin typeface="Berlin Sans FB Demi" panose="020E0802020502020306" pitchFamily="34" charset="0"/>
              </a:rPr>
              <a:t> window </a:t>
            </a:r>
            <a:r>
              <a:rPr lang="it-IT" dirty="0" err="1">
                <a:solidFill>
                  <a:schemeClr val="bg1"/>
                </a:solidFill>
                <a:latin typeface="Berlin Sans FB Demi" panose="020E0802020502020306" pitchFamily="34" charset="0"/>
              </a:rPr>
              <a:t>mean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the </a:t>
            </a:r>
            <a:r>
              <a:rPr lang="it-IT" dirty="0" err="1">
                <a:solidFill>
                  <a:schemeClr val="bg1"/>
                </a:solidFill>
                <a:latin typeface="Berlin Sans FB Demi" panose="020E0802020502020306" pitchFamily="34" charset="0"/>
              </a:rPr>
              <a:t>most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important</a:t>
            </a:r>
            <a:r>
              <a:rPr lang="it-IT" dirty="0">
                <a:solidFill>
                  <a:schemeClr val="bg1"/>
                </a:solidFill>
                <a:latin typeface="Berlin Sans FB Demi" panose="020E0802020502020306" pitchFamily="34" charset="0"/>
              </a:rPr>
              <a:t> feature </a:t>
            </a:r>
            <a:r>
              <a:rPr lang="it-IT" dirty="0" err="1">
                <a:solidFill>
                  <a:schemeClr val="bg1"/>
                </a:solidFill>
                <a:latin typeface="Berlin Sans FB Demi" panose="020E0802020502020306" pitchFamily="34" charset="0"/>
              </a:rPr>
              <a:t>followed</a:t>
            </a:r>
            <a:r>
              <a:rPr lang="it-IT" dirty="0">
                <a:solidFill>
                  <a:schemeClr val="bg1"/>
                </a:solidFill>
                <a:latin typeface="Berlin Sans FB Demi" panose="020E0802020502020306" pitchFamily="34" charset="0"/>
              </a:rPr>
              <a:t> by the </a:t>
            </a:r>
            <a:r>
              <a:rPr lang="it-IT" dirty="0" err="1">
                <a:solidFill>
                  <a:schemeClr val="bg1"/>
                </a:solidFill>
                <a:latin typeface="Berlin Sans FB Demi" panose="020E0802020502020306" pitchFamily="34" charset="0"/>
              </a:rPr>
              <a:t>embedding</a:t>
            </a:r>
            <a:r>
              <a:rPr lang="it-IT" dirty="0">
                <a:solidFill>
                  <a:schemeClr val="bg1"/>
                </a:solidFill>
                <a:latin typeface="Berlin Sans FB Demi" panose="020E0802020502020306" pitchFamily="34" charset="0"/>
              </a:rPr>
              <a:t> features.</a:t>
            </a:r>
          </a:p>
        </p:txBody>
      </p:sp>
    </p:spTree>
    <p:extLst>
      <p:ext uri="{BB962C8B-B14F-4D97-AF65-F5344CB8AC3E}">
        <p14:creationId xmlns:p14="http://schemas.microsoft.com/office/powerpoint/2010/main" val="138998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AA894976-2C13-5861-619A-CC806DDE5376}"/>
              </a:ext>
            </a:extLst>
          </p:cNvPr>
          <p:cNvSpPr txBox="1"/>
          <p:nvPr/>
        </p:nvSpPr>
        <p:spPr>
          <a:xfrm>
            <a:off x="83976" y="1272407"/>
            <a:ext cx="9059826" cy="2585323"/>
          </a:xfrm>
          <a:prstGeom prst="rect">
            <a:avLst/>
          </a:prstGeom>
          <a:noFill/>
        </p:spPr>
        <p:txBody>
          <a:bodyPr wrap="square" rtlCol="0">
            <a:spAutoFit/>
          </a:bodyPr>
          <a:lstStyle/>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single step forecasting, the goal is to predict just the next time point:  t -&gt;  t+1</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multi-step forecasting the goal is to predict the next horizon time points into the future, with h&gt;1 and predict t+1, t+2, t+3…</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One technique is the Recursive Forecasting: train one model and use it recursively for each step of the horizon. </a:t>
            </a:r>
          </a:p>
          <a:p>
            <a:endParaRPr lang="en-GB" dirty="0">
              <a:solidFill>
                <a:schemeClr val="bg1"/>
              </a:solidFill>
              <a:latin typeface="Berlin Sans FB Demi" panose="020E0802020502020306" pitchFamily="34" charset="0"/>
            </a:endParaRPr>
          </a:p>
          <a:p>
            <a:endParaRPr lang="en-GB" dirty="0">
              <a:solidFill>
                <a:schemeClr val="bg1"/>
              </a:solidFill>
              <a:latin typeface="Berlin Sans FB Demi" panose="020E0802020502020306" pitchFamily="34" charset="0"/>
            </a:endParaRPr>
          </a:p>
        </p:txBody>
      </p:sp>
      <p:graphicFrame>
        <p:nvGraphicFramePr>
          <p:cNvPr id="19" name="Diagramma 18">
            <a:extLst>
              <a:ext uri="{FF2B5EF4-FFF2-40B4-BE49-F238E27FC236}">
                <a16:creationId xmlns:a16="http://schemas.microsoft.com/office/drawing/2014/main" id="{BC950C85-2B0C-B342-D354-3635A10FBAC5}"/>
              </a:ext>
            </a:extLst>
          </p:cNvPr>
          <p:cNvGraphicFramePr/>
          <p:nvPr/>
        </p:nvGraphicFramePr>
        <p:xfrm>
          <a:off x="1623527" y="3845507"/>
          <a:ext cx="7259216" cy="2212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095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969B924-5B9E-9C45-1961-18379E38B331}"/>
              </a:ext>
            </a:extLst>
          </p:cNvPr>
          <p:cNvSpPr txBox="1"/>
          <p:nvPr/>
        </p:nvSpPr>
        <p:spPr>
          <a:xfrm>
            <a:off x="1958561" y="208733"/>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0" name="CasellaDiTesto 9">
            <a:extLst>
              <a:ext uri="{FF2B5EF4-FFF2-40B4-BE49-F238E27FC236}">
                <a16:creationId xmlns:a16="http://schemas.microsoft.com/office/drawing/2014/main" id="{3E2C1C50-DB3D-F99C-FEB5-24003E09D81C}"/>
              </a:ext>
            </a:extLst>
          </p:cNvPr>
          <p:cNvSpPr txBox="1"/>
          <p:nvPr/>
        </p:nvSpPr>
        <p:spPr>
          <a:xfrm>
            <a:off x="1722952"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T+1</a:t>
            </a:r>
            <a:endParaRPr lang="en-GB" dirty="0"/>
          </a:p>
        </p:txBody>
      </p:sp>
      <p:sp>
        <p:nvSpPr>
          <p:cNvPr id="11" name="CasellaDiTesto 10">
            <a:extLst>
              <a:ext uri="{FF2B5EF4-FFF2-40B4-BE49-F238E27FC236}">
                <a16:creationId xmlns:a16="http://schemas.microsoft.com/office/drawing/2014/main" id="{CF217DB8-1890-E21C-B830-59508B9848F3}"/>
              </a:ext>
            </a:extLst>
          </p:cNvPr>
          <p:cNvSpPr txBox="1"/>
          <p:nvPr/>
        </p:nvSpPr>
        <p:spPr>
          <a:xfrm>
            <a:off x="5497374"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a:t>
            </a:r>
            <a:r>
              <a:rPr lang="it-IT" dirty="0">
                <a:solidFill>
                  <a:schemeClr val="bg1"/>
                </a:solidFill>
                <a:latin typeface="Berlin Sans FB Demi" panose="020E0802020502020306" pitchFamily="34" charset="0"/>
              </a:rPr>
              <a:t>2</a:t>
            </a:r>
            <a:endParaRPr lang="en-GB" dirty="0"/>
          </a:p>
        </p:txBody>
      </p:sp>
      <p:sp>
        <p:nvSpPr>
          <p:cNvPr id="12" name="CasellaDiTesto 11">
            <a:extLst>
              <a:ext uri="{FF2B5EF4-FFF2-40B4-BE49-F238E27FC236}">
                <a16:creationId xmlns:a16="http://schemas.microsoft.com/office/drawing/2014/main" id="{35E9EB1C-AA52-7A6D-01D8-8E72EC2DCE19}"/>
              </a:ext>
            </a:extLst>
          </p:cNvPr>
          <p:cNvSpPr txBox="1"/>
          <p:nvPr/>
        </p:nvSpPr>
        <p:spPr>
          <a:xfrm>
            <a:off x="9085489" y="1340744"/>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T+3</a:t>
            </a:r>
            <a:endParaRPr lang="en-GB" dirty="0"/>
          </a:p>
        </p:txBody>
      </p:sp>
      <p:sp>
        <p:nvSpPr>
          <p:cNvPr id="13" name="CasellaDiTesto 12">
            <a:extLst>
              <a:ext uri="{FF2B5EF4-FFF2-40B4-BE49-F238E27FC236}">
                <a16:creationId xmlns:a16="http://schemas.microsoft.com/office/drawing/2014/main" id="{A2E3278A-C204-CB5D-97A8-F1EFB38067EB}"/>
              </a:ext>
            </a:extLst>
          </p:cNvPr>
          <p:cNvSpPr txBox="1"/>
          <p:nvPr/>
        </p:nvSpPr>
        <p:spPr>
          <a:xfrm>
            <a:off x="0" y="4534691"/>
            <a:ext cx="3462828" cy="923330"/>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a:t>
            </a:r>
            <a:r>
              <a:rPr lang="it-IT" dirty="0" err="1">
                <a:solidFill>
                  <a:schemeClr val="bg1"/>
                </a:solidFill>
                <a:latin typeface="Berlin Sans FB Demi" panose="020E0802020502020306" pitchFamily="34" charset="0"/>
              </a:rPr>
              <a:t>outperform</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in </a:t>
            </a:r>
            <a:r>
              <a:rPr lang="it-IT" dirty="0" err="1">
                <a:solidFill>
                  <a:schemeClr val="bg1"/>
                </a:solidFill>
                <a:latin typeface="Berlin Sans FB Demi" panose="020E0802020502020306" pitchFamily="34" charset="0"/>
              </a:rPr>
              <a:t>all</a:t>
            </a:r>
            <a:r>
              <a:rPr lang="it-IT" dirty="0">
                <a:solidFill>
                  <a:schemeClr val="bg1"/>
                </a:solidFill>
                <a:latin typeface="Berlin Sans FB Demi" panose="020E0802020502020306" pitchFamily="34" charset="0"/>
              </a:rPr>
              <a:t> forecasting steps. </a:t>
            </a:r>
            <a:endParaRPr lang="en-GB"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7D1BFEB0-E7D0-2550-EE6F-003FD4AE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3" y="1710076"/>
            <a:ext cx="3462828" cy="2439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A570DA-503D-A1FD-A48A-6EB95AC75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453" y="2297511"/>
            <a:ext cx="3709369" cy="2583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566B17-5C8C-6293-D093-970867FF9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86" y="3881950"/>
            <a:ext cx="3928289" cy="276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62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82BBF71-B446-FCF4-AF21-E19A50660EEF}"/>
              </a:ext>
            </a:extLst>
          </p:cNvPr>
          <p:cNvSpPr txBox="1"/>
          <p:nvPr/>
        </p:nvSpPr>
        <p:spPr>
          <a:xfrm>
            <a:off x="1828800" y="238125"/>
            <a:ext cx="8673216" cy="4339650"/>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Take-Aways</a:t>
            </a:r>
          </a:p>
          <a:p>
            <a:pPr algn="ctr"/>
            <a:endParaRPr lang="it-IT" sz="36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571500" indent="-571500" algn="just">
              <a:buFont typeface="Wingdings" panose="05000000000000000000" pitchFamily="2" charset="2"/>
              <a:buChar char="ü"/>
            </a:pPr>
            <a:r>
              <a:rPr lang="it-IT" dirty="0">
                <a:solidFill>
                  <a:schemeClr val="bg1"/>
                </a:solidFill>
                <a:latin typeface="Berlin Sans FB Demi" panose="020E0802020502020306" pitchFamily="34" charset="0"/>
              </a:rPr>
              <a:t>Fighting </a:t>
            </a:r>
            <a:r>
              <a:rPr lang="it-IT" dirty="0" err="1">
                <a:solidFill>
                  <a:schemeClr val="bg1"/>
                </a:solidFill>
                <a:latin typeface="Berlin Sans FB Demi" panose="020E0802020502020306" pitchFamily="34" charset="0"/>
              </a:rPr>
              <a:t>climate</a:t>
            </a:r>
            <a:r>
              <a:rPr lang="it-IT" dirty="0">
                <a:solidFill>
                  <a:schemeClr val="bg1"/>
                </a:solidFill>
                <a:latin typeface="Berlin Sans FB Demi" panose="020E0802020502020306" pitchFamily="34" charset="0"/>
              </a:rPr>
              <a:t> risk events </a:t>
            </a:r>
            <a:r>
              <a:rPr lang="it-IT" dirty="0" err="1">
                <a:solidFill>
                  <a:schemeClr val="bg1"/>
                </a:solidFill>
                <a:latin typeface="Berlin Sans FB Demi" panose="020E0802020502020306" pitchFamily="34" charset="0"/>
              </a:rPr>
              <a:t>requires</a:t>
            </a:r>
            <a:r>
              <a:rPr lang="it-IT" dirty="0">
                <a:solidFill>
                  <a:schemeClr val="bg1"/>
                </a:solidFill>
                <a:latin typeface="Berlin Sans FB Demi" panose="020E0802020502020306" pitchFamily="34" charset="0"/>
              </a:rPr>
              <a:t> big data to </a:t>
            </a:r>
            <a:r>
              <a:rPr lang="it-IT" dirty="0" err="1">
                <a:solidFill>
                  <a:schemeClr val="bg1"/>
                </a:solidFill>
                <a:latin typeface="Berlin Sans FB Demi" panose="020E0802020502020306" pitchFamily="34" charset="0"/>
              </a:rPr>
              <a:t>improve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prediction</a:t>
            </a:r>
            <a:r>
              <a:rPr lang="it-IT" dirty="0">
                <a:solidFill>
                  <a:schemeClr val="bg1"/>
                </a:solidFill>
                <a:latin typeface="Berlin Sans FB Demi" panose="020E0802020502020306" pitchFamily="34" charset="0"/>
              </a:rPr>
              <a:t> and </a:t>
            </a:r>
            <a:r>
              <a:rPr lang="it-IT" dirty="0" err="1">
                <a:solidFill>
                  <a:schemeClr val="bg1"/>
                </a:solidFill>
                <a:latin typeface="Berlin Sans FB Demi" panose="020E0802020502020306" pitchFamily="34" charset="0"/>
              </a:rPr>
              <a:t>understanding</a:t>
            </a:r>
            <a:r>
              <a:rPr lang="it-IT" dirty="0">
                <a:solidFill>
                  <a:schemeClr val="bg1"/>
                </a:solidFill>
                <a:latin typeface="Berlin Sans FB Demi" panose="020E0802020502020306" pitchFamily="34" charset="0"/>
              </a:rPr>
              <a:t> features </a:t>
            </a:r>
            <a:r>
              <a:rPr lang="it-IT" dirty="0" err="1">
                <a:solidFill>
                  <a:schemeClr val="bg1"/>
                </a:solidFill>
                <a:latin typeface="Berlin Sans FB Demi" panose="020E0802020502020306" pitchFamily="34" charset="0"/>
              </a:rPr>
              <a:t>involved</a:t>
            </a:r>
            <a:r>
              <a:rPr lang="it-IT" dirty="0">
                <a:solidFill>
                  <a:schemeClr val="bg1"/>
                </a:solidFill>
                <a:latin typeface="Berlin Sans FB Demi" panose="020E0802020502020306" pitchFamily="34" charset="0"/>
              </a:rPr>
              <a:t> in </a:t>
            </a:r>
            <a:r>
              <a:rPr lang="it-IT" dirty="0" err="1">
                <a:solidFill>
                  <a:schemeClr val="bg1"/>
                </a:solidFill>
                <a:latin typeface="Berlin Sans FB Demi" panose="020E0802020502020306" pitchFamily="34" charset="0"/>
              </a:rPr>
              <a:t>these</a:t>
            </a:r>
            <a:r>
              <a:rPr lang="it-IT" dirty="0">
                <a:solidFill>
                  <a:schemeClr val="bg1"/>
                </a:solidFill>
                <a:latin typeface="Berlin Sans FB Demi" panose="020E0802020502020306" pitchFamily="34" charset="0"/>
              </a:rPr>
              <a:t> events.</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This study showcases the potential of integrating modern Machine Learning and Generative AI to enhance climate change modelling and prediction. The results highlight the importance of feature engineering in general and the role of features extracted and generated by LLMs. </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Modern Machine Learning and Generative AI can be used to improve the mapping of high-risk zones providing more accurate quotes.</a:t>
            </a:r>
          </a:p>
          <a:p>
            <a:pPr algn="just"/>
            <a:endParaRPr lang="it-IT" dirty="0">
              <a:solidFill>
                <a:schemeClr val="bg1"/>
              </a:solidFill>
              <a:latin typeface="Berlin Sans FB Demi" panose="020E0802020502020306" pitchFamily="34" charset="0"/>
            </a:endParaRPr>
          </a:p>
          <a:p>
            <a:pPr algn="just"/>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55665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FA83CBA-9867-211A-E3E8-7F019B86732A}"/>
              </a:ext>
            </a:extLst>
          </p:cNvPr>
          <p:cNvSpPr txBox="1"/>
          <p:nvPr/>
        </p:nvSpPr>
        <p:spPr>
          <a:xfrm>
            <a:off x="1828800" y="238125"/>
            <a:ext cx="8966718" cy="6001643"/>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Claudio G. Giancaterino, *US Injuries Flood Prediction with Large Language Models Data Augmentation*, SSRN. https://papers.ssrn.com/sol3/papers.cfm?abstract_id=5120965</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P.J. Brockwell, R.A. Davis (2016). *Introduction to Time Series and Forecasting*, Springer. </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J. </a:t>
            </a:r>
            <a:r>
              <a:rPr lang="en-GB" dirty="0" err="1">
                <a:solidFill>
                  <a:schemeClr val="bg1"/>
                </a:solidFill>
                <a:latin typeface="Berlin Sans FB Demi" panose="020E0802020502020306" pitchFamily="34" charset="0"/>
              </a:rPr>
              <a:t>Birkmann</a:t>
            </a:r>
            <a:r>
              <a:rPr lang="en-GB" dirty="0">
                <a:solidFill>
                  <a:schemeClr val="bg1"/>
                </a:solidFill>
                <a:latin typeface="Berlin Sans FB Demi" panose="020E0802020502020306" pitchFamily="34" charset="0"/>
              </a:rPr>
              <a:t>, T. </a:t>
            </a:r>
            <a:r>
              <a:rPr lang="en-GB" dirty="0" err="1">
                <a:solidFill>
                  <a:schemeClr val="bg1"/>
                </a:solidFill>
                <a:latin typeface="Berlin Sans FB Demi" panose="020E0802020502020306" pitchFamily="34" charset="0"/>
              </a:rPr>
              <a:t>Welle</a:t>
            </a:r>
            <a:r>
              <a:rPr lang="en-GB" dirty="0">
                <a:solidFill>
                  <a:schemeClr val="bg1"/>
                </a:solidFill>
                <a:latin typeface="Berlin Sans FB Demi" panose="020E0802020502020306" pitchFamily="34" charset="0"/>
              </a:rPr>
              <a:t> (2015). *Assessing the risk of loss and damage:  exposure, vulnerability and risk to climate-related hazards for different country classifications*, International Journal of Global Warming. </a:t>
            </a:r>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Dineva</a:t>
            </a:r>
            <a:r>
              <a:rPr lang="en-GB" dirty="0">
                <a:solidFill>
                  <a:schemeClr val="bg1"/>
                </a:solidFill>
                <a:latin typeface="Berlin Sans FB Demi" panose="020E0802020502020306" pitchFamily="34" charset="0"/>
              </a:rPr>
              <a:t> </a:t>
            </a:r>
            <a:r>
              <a:rPr lang="en-GB" dirty="0" err="1">
                <a:solidFill>
                  <a:schemeClr val="bg1"/>
                </a:solidFill>
                <a:latin typeface="Berlin Sans FB Demi" panose="020E0802020502020306" pitchFamily="34" charset="0"/>
              </a:rPr>
              <a:t>Snezhana</a:t>
            </a:r>
            <a:r>
              <a:rPr lang="en-GB" dirty="0">
                <a:solidFill>
                  <a:schemeClr val="bg1"/>
                </a:solidFill>
                <a:latin typeface="Berlin Sans FB Demi" panose="020E0802020502020306" pitchFamily="34" charset="0"/>
              </a:rPr>
              <a:t>, (2023). *Applying Artificial Intelligence (AI) for Mitigation Climate Change Consequences of the Natural Disasters*, SSRN.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Adam B. Smith (2022). *2022 U.S. billion-dollar weather and climate disasters in historical context*, </a:t>
            </a:r>
            <a:r>
              <a:rPr lang="fr-FR" dirty="0">
                <a:solidFill>
                  <a:schemeClr val="bg1"/>
                </a:solidFill>
                <a:latin typeface="Berlin Sans FB Demi" panose="020E0802020502020306" pitchFamily="34" charset="0"/>
              </a:rPr>
              <a:t>NOAA National Centers for </a:t>
            </a:r>
            <a:r>
              <a:rPr lang="fr-FR" dirty="0" err="1">
                <a:solidFill>
                  <a:schemeClr val="bg1"/>
                </a:solidFill>
                <a:latin typeface="Berlin Sans FB Demi" panose="020E0802020502020306" pitchFamily="34" charset="0"/>
              </a:rPr>
              <a:t>Environmental</a:t>
            </a:r>
            <a:r>
              <a:rPr lang="fr-FR" dirty="0">
                <a:solidFill>
                  <a:schemeClr val="bg1"/>
                </a:solidFill>
                <a:latin typeface="Berlin Sans FB Demi" panose="020E0802020502020306" pitchFamily="34" charset="0"/>
              </a:rPr>
              <a:t> Information.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Data: https://www.ncei.noaa.gov/access/metadata/landing-page/bin/iso?id=gov.noaa.ncdc:C00510</a:t>
            </a:r>
            <a:endParaRPr lang="en-GB" dirty="0"/>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Github</a:t>
            </a:r>
            <a:r>
              <a:rPr lang="en-GB" dirty="0">
                <a:solidFill>
                  <a:schemeClr val="bg1"/>
                </a:solidFill>
                <a:latin typeface="Berlin Sans FB Demi" panose="020E0802020502020306" pitchFamily="34" charset="0"/>
              </a:rPr>
              <a:t> Repository: </a:t>
            </a:r>
            <a:r>
              <a:rPr lang="en-GB" dirty="0" err="1">
                <a:solidFill>
                  <a:schemeClr val="bg1"/>
                </a:solidFill>
                <a:latin typeface="Berlin Sans FB Demi" panose="020E0802020502020306" pitchFamily="34" charset="0"/>
              </a:rPr>
              <a:t>htt</a:t>
            </a:r>
            <a:r>
              <a:rPr lang="en-US" dirty="0">
                <a:solidFill>
                  <a:schemeClr val="bg1"/>
                </a:solidFill>
                <a:latin typeface="Berlin Sans FB Demi" panose="020E0802020502020306" pitchFamily="34" charset="0"/>
              </a:rPr>
              <a:t>ps://github.com/claudio1975/US_Injuries_Flood_Prediction</a:t>
            </a: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3822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5A0D00-FE7B-ADED-55DA-529EE18348E3}"/>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9485AFF-6F63-2658-7C91-B996DAC823BD}"/>
              </a:ext>
            </a:extLst>
          </p:cNvPr>
          <p:cNvSpPr>
            <a:spLocks noGrp="1"/>
          </p:cNvSpPr>
          <p:nvPr>
            <p:ph type="ctrTitle"/>
          </p:nvPr>
        </p:nvSpPr>
        <p:spPr>
          <a:xfrm>
            <a:off x="1157477" y="306277"/>
            <a:ext cx="4024032" cy="2885715"/>
          </a:xfrm>
        </p:spPr>
        <p:txBody>
          <a:bodyPr>
            <a:normAutofit/>
          </a:bodyPr>
          <a:lstStyle/>
          <a:p>
            <a:r>
              <a:rPr lang="it-IT" sz="3800">
                <a:solidFill>
                  <a:schemeClr val="bg1"/>
                </a:solidFill>
                <a:latin typeface="Berlin Sans FB Demi" panose="020E0802020502020306" pitchFamily="34" charset="0"/>
              </a:rPr>
              <a:t>Sequence Sentiment Classification with Large Language Models</a:t>
            </a:r>
            <a:endParaRPr lang="en-GB" sz="3800">
              <a:solidFill>
                <a:schemeClr val="bg1"/>
              </a:solidFill>
              <a:latin typeface="Berlin Sans FB Demi" panose="020E0802020502020306" pitchFamily="34" charset="0"/>
            </a:endParaRPr>
          </a:p>
        </p:txBody>
      </p:sp>
      <p:sp>
        <p:nvSpPr>
          <p:cNvPr id="3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Oval 4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Graphic 5" descr="Tinta unita chat">
            <a:extLst>
              <a:ext uri="{FF2B5EF4-FFF2-40B4-BE49-F238E27FC236}">
                <a16:creationId xmlns:a16="http://schemas.microsoft.com/office/drawing/2014/main" id="{C27CFD46-3D98-38FB-39A7-A608986D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43" name="Oval 42">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48" name="Freeform: Shape 4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54" name="Oval 53">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5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FCA61-C900-10FF-B9CD-8C8F03037AD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dice Binario, Binario, Sistema Binario">
            <a:extLst>
              <a:ext uri="{FF2B5EF4-FFF2-40B4-BE49-F238E27FC236}">
                <a16:creationId xmlns:a16="http://schemas.microsoft.com/office/drawing/2014/main" id="{39D1084C-F3EB-F45F-636A-24E3E643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3"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sellaDiTesto 1">
            <a:extLst>
              <a:ext uri="{FF2B5EF4-FFF2-40B4-BE49-F238E27FC236}">
                <a16:creationId xmlns:a16="http://schemas.microsoft.com/office/drawing/2014/main" id="{F5FBA4F9-A98C-216E-E838-4EFB00121938}"/>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Motivations</a:t>
            </a:r>
          </a:p>
          <a:p>
            <a:pPr>
              <a:lnSpc>
                <a:spcPct val="90000"/>
              </a:lnSpc>
              <a:spcBef>
                <a:spcPct val="0"/>
              </a:spcBef>
              <a:spcAft>
                <a:spcPts val="600"/>
              </a:spcAft>
            </a:pPr>
            <a:endParaRPr lang="en-US" sz="4000" dirty="0">
              <a:latin typeface="+mj-lt"/>
              <a:ea typeface="+mj-ea"/>
              <a:cs typeface="+mj-cs"/>
            </a:endParaRPr>
          </a:p>
          <a:p>
            <a:pPr>
              <a:lnSpc>
                <a:spcPct val="90000"/>
              </a:lnSpc>
              <a:spcBef>
                <a:spcPct val="0"/>
              </a:spcBef>
              <a:spcAft>
                <a:spcPts val="600"/>
              </a:spcAft>
            </a:pPr>
            <a:endParaRPr lang="en-US" sz="4000" dirty="0">
              <a:latin typeface="+mj-lt"/>
              <a:ea typeface="+mj-ea"/>
              <a:cs typeface="+mj-cs"/>
            </a:endParaRPr>
          </a:p>
        </p:txBody>
      </p:sp>
      <p:sp>
        <p:nvSpPr>
          <p:cNvPr id="3" name="CasellaDiTesto 2">
            <a:extLst>
              <a:ext uri="{FF2B5EF4-FFF2-40B4-BE49-F238E27FC236}">
                <a16:creationId xmlns:a16="http://schemas.microsoft.com/office/drawing/2014/main" id="{F4547ACC-7148-38A9-7C5A-DB4A7B318B03}"/>
              </a:ext>
            </a:extLst>
          </p:cNvPr>
          <p:cNvSpPr txBox="1"/>
          <p:nvPr/>
        </p:nvSpPr>
        <p:spPr>
          <a:xfrm>
            <a:off x="7892142" y="1251857"/>
            <a:ext cx="3918857" cy="4925106"/>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Understanding how people </a:t>
            </a:r>
            <a:r>
              <a:rPr lang="en-US" sz="2000" i="1" dirty="0"/>
              <a:t>feel</a:t>
            </a:r>
            <a:r>
              <a:rPr lang="en-US" sz="2000" dirty="0"/>
              <a:t> at scale</a:t>
            </a:r>
          </a:p>
          <a:p>
            <a:pPr marL="342900" indent="-228600">
              <a:lnSpc>
                <a:spcPct val="90000"/>
              </a:lnSpc>
              <a:spcAft>
                <a:spcPts val="600"/>
              </a:spcAft>
              <a:buFont typeface="Arial" panose="020B0604020202020204" pitchFamily="34" charset="0"/>
              <a:buChar char="•"/>
            </a:pPr>
            <a:r>
              <a:rPr lang="en-US" sz="2000" dirty="0"/>
              <a:t>Business intelligence &amp; product decisions</a:t>
            </a:r>
          </a:p>
          <a:p>
            <a:pPr marL="342900" indent="-228600">
              <a:lnSpc>
                <a:spcPct val="90000"/>
              </a:lnSpc>
              <a:spcAft>
                <a:spcPts val="600"/>
              </a:spcAft>
              <a:buFont typeface="Arial" panose="020B0604020202020204" pitchFamily="34" charset="0"/>
              <a:buChar char="•"/>
            </a:pPr>
            <a:r>
              <a:rPr lang="en-US" sz="2000" dirty="0"/>
              <a:t>Customer support triage</a:t>
            </a:r>
          </a:p>
          <a:p>
            <a:pPr marL="342900" indent="-228600">
              <a:lnSpc>
                <a:spcPct val="90000"/>
              </a:lnSpc>
              <a:spcAft>
                <a:spcPts val="600"/>
              </a:spcAft>
              <a:buFont typeface="Arial" panose="020B0604020202020204" pitchFamily="34" charset="0"/>
              <a:buChar char="•"/>
            </a:pPr>
            <a:r>
              <a:rPr lang="en-US" sz="2000" dirty="0"/>
              <a:t>Social media monitoring</a:t>
            </a:r>
          </a:p>
          <a:p>
            <a:pPr marL="342900" indent="-228600">
              <a:lnSpc>
                <a:spcPct val="90000"/>
              </a:lnSpc>
              <a:spcAft>
                <a:spcPts val="600"/>
              </a:spcAft>
              <a:buFont typeface="Arial" panose="020B0604020202020204" pitchFamily="34" charset="0"/>
              <a:buChar char="•"/>
            </a:pPr>
            <a:r>
              <a:rPr lang="en-US" sz="2000" dirty="0"/>
              <a:t>Better downstream tasks</a:t>
            </a:r>
          </a:p>
          <a:p>
            <a:pPr marL="342900" indent="-228600">
              <a:lnSpc>
                <a:spcPct val="90000"/>
              </a:lnSpc>
              <a:spcAft>
                <a:spcPts val="600"/>
              </a:spcAft>
              <a:buFont typeface="Arial" panose="020B0604020202020204" pitchFamily="34" charset="0"/>
              <a:buChar char="•"/>
            </a:pPr>
            <a:r>
              <a:rPr lang="en-US" sz="2000" dirty="0"/>
              <a:t>Research &amp; understanding human language</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4103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ject 4"/>
          <p:cNvPicPr/>
          <p:nvPr/>
        </p:nvPicPr>
        <p:blipFill>
          <a:blip r:embed="rId2" cstate="print"/>
          <a:srcRect l="2342" r="-7" b="-7"/>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2" name="Group 1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3" name="Freeform: Shape 1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 name="object 2"/>
          <p:cNvSpPr txBox="1"/>
          <p:nvPr/>
        </p:nvSpPr>
        <p:spPr>
          <a:xfrm>
            <a:off x="6234868" y="1820369"/>
            <a:ext cx="5217173" cy="4351338"/>
          </a:xfrm>
          <a:prstGeom prst="rect">
            <a:avLst/>
          </a:prstGeom>
        </p:spPr>
        <p:txBody>
          <a:bodyPr vert="horz" lIns="91440" tIns="45720" rIns="91440" bIns="45720" rtlCol="0">
            <a:normAutofit/>
          </a:bodyPr>
          <a:lstStyle/>
          <a:p>
            <a:pPr marL="26670" indent="-228600">
              <a:lnSpc>
                <a:spcPct val="90000"/>
              </a:lnSpc>
              <a:spcBef>
                <a:spcPts val="1165"/>
              </a:spcBef>
              <a:buFont typeface="Arial" panose="020B0604020202020204" pitchFamily="34" charset="0"/>
              <a:buChar char="•"/>
            </a:pPr>
            <a:r>
              <a:rPr lang="en-US" sz="2800" b="1" i="1" dirty="0">
                <a:solidFill>
                  <a:schemeClr val="bg1"/>
                </a:solidFill>
              </a:rPr>
              <a:t>Natural</a:t>
            </a:r>
            <a:r>
              <a:rPr lang="en-US" sz="2800" b="1" i="1" spc="-25" dirty="0">
                <a:solidFill>
                  <a:schemeClr val="bg1"/>
                </a:solidFill>
              </a:rPr>
              <a:t> </a:t>
            </a:r>
            <a:r>
              <a:rPr lang="en-US" sz="2800" b="1" i="1" dirty="0">
                <a:solidFill>
                  <a:schemeClr val="bg1"/>
                </a:solidFill>
              </a:rPr>
              <a:t>Language</a:t>
            </a:r>
            <a:r>
              <a:rPr lang="en-US" sz="2800" b="1" i="1" spc="-30" dirty="0">
                <a:solidFill>
                  <a:schemeClr val="bg1"/>
                </a:solidFill>
              </a:rPr>
              <a:t> </a:t>
            </a:r>
            <a:r>
              <a:rPr lang="en-US" sz="2800" b="1" i="1" spc="-10" dirty="0">
                <a:solidFill>
                  <a:schemeClr val="bg1"/>
                </a:solidFill>
              </a:rPr>
              <a:t>Processing</a:t>
            </a:r>
            <a:endParaRPr lang="en-US" sz="2800" dirty="0">
              <a:solidFill>
                <a:schemeClr val="bg1"/>
              </a:solidFill>
            </a:endParaRPr>
          </a:p>
          <a:p>
            <a:pPr marL="355600" marR="5080" indent="-228600">
              <a:lnSpc>
                <a:spcPct val="90000"/>
              </a:lnSpc>
              <a:spcBef>
                <a:spcPts val="1070"/>
              </a:spcBef>
              <a:buClr>
                <a:srgbClr val="009CDB"/>
              </a:buClr>
              <a:buFont typeface="Arial" panose="020B0604020202020204" pitchFamily="34" charset="0"/>
              <a:buChar char="•"/>
              <a:tabLst>
                <a:tab pos="355600" algn="l"/>
              </a:tabLst>
            </a:pPr>
            <a:r>
              <a:rPr lang="en-US" sz="2000" dirty="0">
                <a:solidFill>
                  <a:schemeClr val="bg1"/>
                </a:solidFill>
              </a:rPr>
              <a:t>The</a:t>
            </a:r>
            <a:r>
              <a:rPr lang="en-US" sz="2000" spc="-25" dirty="0">
                <a:solidFill>
                  <a:schemeClr val="bg1"/>
                </a:solidFill>
              </a:rPr>
              <a:t> </a:t>
            </a:r>
            <a:r>
              <a:rPr lang="en-US" sz="2000" dirty="0">
                <a:solidFill>
                  <a:schemeClr val="bg1"/>
                </a:solidFill>
              </a:rPr>
              <a:t>field</a:t>
            </a:r>
            <a:r>
              <a:rPr lang="en-US" sz="2000" spc="-25" dirty="0">
                <a:solidFill>
                  <a:schemeClr val="bg1"/>
                </a:solidFill>
              </a:rPr>
              <a:t> </a:t>
            </a:r>
            <a:r>
              <a:rPr lang="en-US" sz="2000" dirty="0">
                <a:solidFill>
                  <a:schemeClr val="bg1"/>
                </a:solidFill>
              </a:rPr>
              <a:t>of</a:t>
            </a:r>
            <a:r>
              <a:rPr lang="en-US" sz="2000" spc="-15" dirty="0">
                <a:solidFill>
                  <a:schemeClr val="bg1"/>
                </a:solidFill>
              </a:rPr>
              <a:t> </a:t>
            </a:r>
            <a:r>
              <a:rPr lang="en-US" sz="2000" dirty="0">
                <a:solidFill>
                  <a:schemeClr val="bg1"/>
                </a:solidFill>
              </a:rPr>
              <a:t>AI,</a:t>
            </a:r>
            <a:r>
              <a:rPr lang="en-US" sz="2000" spc="-30" dirty="0">
                <a:solidFill>
                  <a:schemeClr val="bg1"/>
                </a:solidFill>
              </a:rPr>
              <a:t> </a:t>
            </a:r>
            <a:r>
              <a:rPr lang="en-US" sz="2000" dirty="0">
                <a:solidFill>
                  <a:schemeClr val="bg1"/>
                </a:solidFill>
              </a:rPr>
              <a:t>which</a:t>
            </a:r>
            <a:r>
              <a:rPr lang="en-US" sz="2000" spc="-40" dirty="0">
                <a:solidFill>
                  <a:schemeClr val="bg1"/>
                </a:solidFill>
              </a:rPr>
              <a:t> </a:t>
            </a:r>
            <a:r>
              <a:rPr lang="en-US" sz="2000" dirty="0">
                <a:solidFill>
                  <a:schemeClr val="bg1"/>
                </a:solidFill>
              </a:rPr>
              <a:t>focuses</a:t>
            </a:r>
            <a:r>
              <a:rPr lang="en-US" sz="2000" spc="-45" dirty="0">
                <a:solidFill>
                  <a:schemeClr val="bg1"/>
                </a:solidFill>
              </a:rPr>
              <a:t> </a:t>
            </a:r>
            <a:r>
              <a:rPr lang="en-US" sz="2000" dirty="0">
                <a:solidFill>
                  <a:schemeClr val="bg1"/>
                </a:solidFill>
              </a:rPr>
              <a:t>on</a:t>
            </a:r>
            <a:r>
              <a:rPr lang="en-US" sz="2000" spc="-30" dirty="0">
                <a:solidFill>
                  <a:schemeClr val="bg1"/>
                </a:solidFill>
              </a:rPr>
              <a:t> </a:t>
            </a:r>
            <a:r>
              <a:rPr lang="en-US" sz="2000" dirty="0">
                <a:solidFill>
                  <a:schemeClr val="bg1"/>
                </a:solidFill>
              </a:rPr>
              <a:t>enabling</a:t>
            </a:r>
            <a:r>
              <a:rPr lang="en-US" sz="2000" spc="5" dirty="0">
                <a:solidFill>
                  <a:schemeClr val="bg1"/>
                </a:solidFill>
              </a:rPr>
              <a:t> </a:t>
            </a:r>
            <a:r>
              <a:rPr lang="en-US" sz="2000" dirty="0">
                <a:solidFill>
                  <a:schemeClr val="bg1"/>
                </a:solidFill>
              </a:rPr>
              <a:t>machines</a:t>
            </a:r>
            <a:r>
              <a:rPr lang="en-US" sz="2000" spc="-35" dirty="0">
                <a:solidFill>
                  <a:schemeClr val="bg1"/>
                </a:solidFill>
              </a:rPr>
              <a:t> </a:t>
            </a:r>
            <a:r>
              <a:rPr lang="en-US" sz="2000" dirty="0">
                <a:solidFill>
                  <a:schemeClr val="bg1"/>
                </a:solidFill>
              </a:rPr>
              <a:t>to</a:t>
            </a:r>
            <a:r>
              <a:rPr lang="en-US" sz="2000" spc="-25" dirty="0">
                <a:solidFill>
                  <a:schemeClr val="bg1"/>
                </a:solidFill>
              </a:rPr>
              <a:t> </a:t>
            </a:r>
            <a:r>
              <a:rPr lang="en-US" sz="2000" dirty="0">
                <a:solidFill>
                  <a:schemeClr val="bg1"/>
                </a:solidFill>
              </a:rPr>
              <a:t>understand</a:t>
            </a:r>
            <a:r>
              <a:rPr lang="en-US" sz="2000" spc="-70" dirty="0">
                <a:solidFill>
                  <a:schemeClr val="bg1"/>
                </a:solidFill>
              </a:rPr>
              <a:t> </a:t>
            </a:r>
            <a:r>
              <a:rPr lang="en-US" sz="2000" dirty="0">
                <a:solidFill>
                  <a:schemeClr val="bg1"/>
                </a:solidFill>
              </a:rPr>
              <a:t>and</a:t>
            </a:r>
            <a:r>
              <a:rPr lang="en-US" sz="2000" spc="-20" dirty="0">
                <a:solidFill>
                  <a:schemeClr val="bg1"/>
                </a:solidFill>
              </a:rPr>
              <a:t> </a:t>
            </a:r>
            <a:r>
              <a:rPr lang="en-US" sz="2000" spc="-10" dirty="0">
                <a:solidFill>
                  <a:schemeClr val="bg1"/>
                </a:solidFill>
              </a:rPr>
              <a:t>interact </a:t>
            </a:r>
            <a:r>
              <a:rPr lang="en-US" sz="2000" dirty="0">
                <a:solidFill>
                  <a:schemeClr val="bg1"/>
                </a:solidFill>
              </a:rPr>
              <a:t>with</a:t>
            </a:r>
            <a:r>
              <a:rPr lang="en-US" sz="2000" spc="-50" dirty="0">
                <a:solidFill>
                  <a:schemeClr val="bg1"/>
                </a:solidFill>
              </a:rPr>
              <a:t> </a:t>
            </a:r>
            <a:r>
              <a:rPr lang="en-US" sz="2000" dirty="0">
                <a:solidFill>
                  <a:schemeClr val="bg1"/>
                </a:solidFill>
              </a:rPr>
              <a:t>human</a:t>
            </a:r>
            <a:r>
              <a:rPr lang="en-US" sz="2000" spc="-25" dirty="0">
                <a:solidFill>
                  <a:schemeClr val="bg1"/>
                </a:solidFill>
              </a:rPr>
              <a:t> </a:t>
            </a:r>
            <a:r>
              <a:rPr lang="en-US" sz="2000" dirty="0">
                <a:solidFill>
                  <a:schemeClr val="bg1"/>
                </a:solidFill>
              </a:rPr>
              <a:t>languages</a:t>
            </a:r>
            <a:r>
              <a:rPr lang="en-US" sz="2000" spc="-35" dirty="0">
                <a:solidFill>
                  <a:schemeClr val="bg1"/>
                </a:solidFill>
              </a:rPr>
              <a:t> </a:t>
            </a:r>
            <a:r>
              <a:rPr lang="en-US" sz="2000" dirty="0">
                <a:solidFill>
                  <a:schemeClr val="bg1"/>
                </a:solidFill>
              </a:rPr>
              <a:t>through</a:t>
            </a:r>
            <a:r>
              <a:rPr lang="en-US" sz="2000" spc="-40" dirty="0">
                <a:solidFill>
                  <a:schemeClr val="bg1"/>
                </a:solidFill>
              </a:rPr>
              <a:t> </a:t>
            </a:r>
            <a:r>
              <a:rPr lang="en-US" sz="2000" dirty="0">
                <a:solidFill>
                  <a:schemeClr val="bg1"/>
                </a:solidFill>
              </a:rPr>
              <a:t>computational</a:t>
            </a:r>
            <a:r>
              <a:rPr lang="en-US" sz="2000" spc="-30" dirty="0">
                <a:solidFill>
                  <a:schemeClr val="bg1"/>
                </a:solidFill>
              </a:rPr>
              <a:t> </a:t>
            </a:r>
            <a:r>
              <a:rPr lang="en-US" sz="2000" dirty="0">
                <a:solidFill>
                  <a:schemeClr val="bg1"/>
                </a:solidFill>
              </a:rPr>
              <a:t>methods</a:t>
            </a:r>
            <a:r>
              <a:rPr lang="en-US" sz="2000" spc="-30" dirty="0">
                <a:solidFill>
                  <a:schemeClr val="bg1"/>
                </a:solidFill>
              </a:rPr>
              <a:t> </a:t>
            </a:r>
            <a:r>
              <a:rPr lang="en-US" sz="2000" dirty="0">
                <a:solidFill>
                  <a:schemeClr val="bg1"/>
                </a:solidFill>
              </a:rPr>
              <a:t>and</a:t>
            </a:r>
            <a:r>
              <a:rPr lang="en-US" sz="2000" spc="-15" dirty="0">
                <a:solidFill>
                  <a:schemeClr val="bg1"/>
                </a:solidFill>
              </a:rPr>
              <a:t> </a:t>
            </a:r>
            <a:r>
              <a:rPr lang="en-US" sz="2000" spc="-10" dirty="0">
                <a:solidFill>
                  <a:schemeClr val="bg1"/>
                </a:solidFill>
              </a:rPr>
              <a:t>algorithms.</a:t>
            </a:r>
            <a:endParaRPr lang="en-US" sz="2000" dirty="0">
              <a:solidFill>
                <a:schemeClr val="bg1"/>
              </a:solidFill>
            </a:endParaRPr>
          </a:p>
          <a:p>
            <a:pPr indent="-228600">
              <a:lnSpc>
                <a:spcPct val="90000"/>
              </a:lnSpc>
              <a:spcBef>
                <a:spcPts val="930"/>
              </a:spcBef>
              <a:buClr>
                <a:srgbClr val="009CDB"/>
              </a:buClr>
              <a:buFont typeface="Arial" panose="020B0604020202020204" pitchFamily="34" charset="0"/>
              <a:buChar char="•"/>
            </a:pPr>
            <a:endParaRPr lang="en-US" sz="2000" dirty="0">
              <a:solidFill>
                <a:schemeClr val="bg1"/>
              </a:solidFill>
            </a:endParaRPr>
          </a:p>
          <a:p>
            <a:pPr marL="355600" marR="220345" indent="-228600">
              <a:lnSpc>
                <a:spcPct val="90000"/>
              </a:lnSpc>
              <a:buClr>
                <a:srgbClr val="009CDB"/>
              </a:buClr>
              <a:buFont typeface="Arial" panose="020B0604020202020204" pitchFamily="34" charset="0"/>
              <a:buChar char="•"/>
              <a:tabLst>
                <a:tab pos="355600" algn="l"/>
              </a:tabLst>
            </a:pPr>
            <a:r>
              <a:rPr lang="en-US" sz="2000" dirty="0">
                <a:solidFill>
                  <a:schemeClr val="bg1"/>
                </a:solidFill>
              </a:rPr>
              <a:t>NLP</a:t>
            </a:r>
            <a:r>
              <a:rPr lang="en-US" sz="2000" spc="-30" dirty="0">
                <a:solidFill>
                  <a:schemeClr val="bg1"/>
                </a:solidFill>
              </a:rPr>
              <a:t> </a:t>
            </a:r>
            <a:r>
              <a:rPr lang="en-US" sz="2000" dirty="0">
                <a:solidFill>
                  <a:schemeClr val="bg1"/>
                </a:solidFill>
              </a:rPr>
              <a:t>encompasses</a:t>
            </a:r>
            <a:r>
              <a:rPr lang="en-US" sz="2000" spc="-45" dirty="0">
                <a:solidFill>
                  <a:schemeClr val="bg1"/>
                </a:solidFill>
              </a:rPr>
              <a:t> </a:t>
            </a:r>
            <a:r>
              <a:rPr lang="en-US" sz="2000" dirty="0">
                <a:solidFill>
                  <a:schemeClr val="bg1"/>
                </a:solidFill>
              </a:rPr>
              <a:t>both</a:t>
            </a:r>
            <a:r>
              <a:rPr lang="en-US" sz="2000" spc="-30" dirty="0">
                <a:solidFill>
                  <a:schemeClr val="bg1"/>
                </a:solidFill>
              </a:rPr>
              <a:t> </a:t>
            </a:r>
            <a:r>
              <a:rPr lang="en-US" sz="2000" dirty="0">
                <a:solidFill>
                  <a:schemeClr val="bg1"/>
                </a:solidFill>
              </a:rPr>
              <a:t>understanding</a:t>
            </a:r>
            <a:r>
              <a:rPr lang="en-US" sz="2000" spc="-40" dirty="0">
                <a:solidFill>
                  <a:schemeClr val="bg1"/>
                </a:solidFill>
              </a:rPr>
              <a:t> </a:t>
            </a:r>
            <a:r>
              <a:rPr lang="en-US" sz="2000" dirty="0">
                <a:solidFill>
                  <a:schemeClr val="bg1"/>
                </a:solidFill>
              </a:rPr>
              <a:t>(NLU)</a:t>
            </a:r>
            <a:r>
              <a:rPr lang="en-US" sz="2000" spc="-20" dirty="0">
                <a:solidFill>
                  <a:schemeClr val="bg1"/>
                </a:solidFill>
              </a:rPr>
              <a:t> </a:t>
            </a:r>
            <a:r>
              <a:rPr lang="en-US" sz="2000" dirty="0">
                <a:solidFill>
                  <a:schemeClr val="bg1"/>
                </a:solidFill>
              </a:rPr>
              <a:t>and</a:t>
            </a:r>
            <a:r>
              <a:rPr lang="en-US" sz="2000" spc="-20" dirty="0">
                <a:solidFill>
                  <a:schemeClr val="bg1"/>
                </a:solidFill>
              </a:rPr>
              <a:t> </a:t>
            </a:r>
            <a:r>
              <a:rPr lang="en-US" sz="2000" dirty="0">
                <a:solidFill>
                  <a:schemeClr val="bg1"/>
                </a:solidFill>
              </a:rPr>
              <a:t>generation</a:t>
            </a:r>
            <a:r>
              <a:rPr lang="en-US" sz="2000" spc="-35" dirty="0">
                <a:solidFill>
                  <a:schemeClr val="bg1"/>
                </a:solidFill>
              </a:rPr>
              <a:t> </a:t>
            </a:r>
            <a:r>
              <a:rPr lang="en-US" sz="2000" dirty="0">
                <a:solidFill>
                  <a:schemeClr val="bg1"/>
                </a:solidFill>
              </a:rPr>
              <a:t>(NLG)</a:t>
            </a:r>
            <a:r>
              <a:rPr lang="en-US" sz="2000" spc="-20" dirty="0">
                <a:solidFill>
                  <a:schemeClr val="bg1"/>
                </a:solidFill>
              </a:rPr>
              <a:t> </a:t>
            </a:r>
            <a:r>
              <a:rPr lang="en-US" sz="2000" dirty="0">
                <a:solidFill>
                  <a:schemeClr val="bg1"/>
                </a:solidFill>
              </a:rPr>
              <a:t>of</a:t>
            </a:r>
            <a:r>
              <a:rPr lang="en-US" sz="2000" spc="-15" dirty="0">
                <a:solidFill>
                  <a:schemeClr val="bg1"/>
                </a:solidFill>
              </a:rPr>
              <a:t> </a:t>
            </a:r>
            <a:r>
              <a:rPr lang="en-US" sz="2000" spc="-10" dirty="0">
                <a:solidFill>
                  <a:schemeClr val="bg1"/>
                </a:solidFill>
              </a:rPr>
              <a:t>natural language:</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NLU</a:t>
            </a:r>
            <a:r>
              <a:rPr lang="en-US" sz="2000" spc="-35" dirty="0">
                <a:solidFill>
                  <a:schemeClr val="bg1"/>
                </a:solidFill>
              </a:rPr>
              <a:t> </a:t>
            </a:r>
            <a:r>
              <a:rPr lang="en-US" sz="2000" dirty="0">
                <a:solidFill>
                  <a:schemeClr val="bg1"/>
                </a:solidFill>
              </a:rPr>
              <a:t>aims</a:t>
            </a:r>
            <a:r>
              <a:rPr lang="en-US" sz="2000" spc="-20" dirty="0">
                <a:solidFill>
                  <a:schemeClr val="bg1"/>
                </a:solidFill>
              </a:rPr>
              <a:t> </a:t>
            </a:r>
            <a:r>
              <a:rPr lang="en-US" sz="2000" dirty="0">
                <a:solidFill>
                  <a:schemeClr val="bg1"/>
                </a:solidFill>
              </a:rPr>
              <a:t>to</a:t>
            </a:r>
            <a:r>
              <a:rPr lang="en-US" sz="2000" spc="-35" dirty="0">
                <a:solidFill>
                  <a:schemeClr val="bg1"/>
                </a:solidFill>
              </a:rPr>
              <a:t> </a:t>
            </a:r>
            <a:r>
              <a:rPr lang="en-US" sz="2000" dirty="0">
                <a:solidFill>
                  <a:schemeClr val="bg1"/>
                </a:solidFill>
              </a:rPr>
              <a:t>extract</a:t>
            </a:r>
            <a:r>
              <a:rPr lang="en-US" sz="2000" spc="-45" dirty="0">
                <a:solidFill>
                  <a:schemeClr val="bg1"/>
                </a:solidFill>
              </a:rPr>
              <a:t> </a:t>
            </a:r>
            <a:r>
              <a:rPr lang="en-US" sz="2000" dirty="0">
                <a:solidFill>
                  <a:schemeClr val="bg1"/>
                </a:solidFill>
              </a:rPr>
              <a:t>meaning</a:t>
            </a:r>
            <a:r>
              <a:rPr lang="en-US" sz="2000" spc="-25" dirty="0">
                <a:solidFill>
                  <a:schemeClr val="bg1"/>
                </a:solidFill>
              </a:rPr>
              <a:t> </a:t>
            </a:r>
            <a:r>
              <a:rPr lang="en-US" sz="2000" dirty="0">
                <a:solidFill>
                  <a:schemeClr val="bg1"/>
                </a:solidFill>
              </a:rPr>
              <a:t>from</a:t>
            </a:r>
            <a:r>
              <a:rPr lang="en-US" sz="2000" spc="-40" dirty="0">
                <a:solidFill>
                  <a:schemeClr val="bg1"/>
                </a:solidFill>
              </a:rPr>
              <a:t> </a:t>
            </a:r>
            <a:r>
              <a:rPr lang="en-US" sz="2000" spc="-10" dirty="0">
                <a:solidFill>
                  <a:schemeClr val="bg1"/>
                </a:solidFill>
              </a:rPr>
              <a:t>text;</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NLG</a:t>
            </a:r>
            <a:r>
              <a:rPr lang="en-US" sz="2000" spc="-65" dirty="0">
                <a:solidFill>
                  <a:schemeClr val="bg1"/>
                </a:solidFill>
              </a:rPr>
              <a:t> </a:t>
            </a:r>
            <a:r>
              <a:rPr lang="en-US" sz="2000" dirty="0">
                <a:solidFill>
                  <a:schemeClr val="bg1"/>
                </a:solidFill>
              </a:rPr>
              <a:t>involves</a:t>
            </a:r>
            <a:r>
              <a:rPr lang="en-US" sz="2000" spc="-70" dirty="0">
                <a:solidFill>
                  <a:schemeClr val="bg1"/>
                </a:solidFill>
              </a:rPr>
              <a:t> </a:t>
            </a:r>
            <a:r>
              <a:rPr lang="en-US" sz="2000" dirty="0">
                <a:solidFill>
                  <a:schemeClr val="bg1"/>
                </a:solidFill>
              </a:rPr>
              <a:t>creating</a:t>
            </a:r>
            <a:r>
              <a:rPr lang="en-US" sz="2000" spc="-80" dirty="0">
                <a:solidFill>
                  <a:schemeClr val="bg1"/>
                </a:solidFill>
              </a:rPr>
              <a:t> </a:t>
            </a:r>
            <a:r>
              <a:rPr lang="en-US" sz="2000" dirty="0">
                <a:solidFill>
                  <a:schemeClr val="bg1"/>
                </a:solidFill>
              </a:rPr>
              <a:t>coherent</a:t>
            </a:r>
            <a:r>
              <a:rPr lang="en-US" sz="2000" spc="-85" dirty="0">
                <a:solidFill>
                  <a:schemeClr val="bg1"/>
                </a:solidFill>
              </a:rPr>
              <a:t> </a:t>
            </a:r>
            <a:r>
              <a:rPr lang="en-US" sz="2000" spc="-10" dirty="0">
                <a:solidFill>
                  <a:schemeClr val="bg1"/>
                </a:solidFill>
              </a:rPr>
              <a:t>text.</a:t>
            </a:r>
            <a:endParaRPr lang="en-US" sz="2000" dirty="0">
              <a:solidFill>
                <a:schemeClr val="bg1"/>
              </a:solidFill>
            </a:endParaRPr>
          </a:p>
        </p:txBody>
      </p:sp>
      <p:grpSp>
        <p:nvGrpSpPr>
          <p:cNvPr id="1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7" name="Freeform: Shape 1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object 5"/>
          <p:cNvSpPr txBox="1"/>
          <p:nvPr/>
        </p:nvSpPr>
        <p:spPr>
          <a:xfrm>
            <a:off x="739959" y="5374860"/>
            <a:ext cx="4754947" cy="475494"/>
          </a:xfrm>
          <a:prstGeom prst="rect">
            <a:avLst/>
          </a:prstGeom>
          <a:solidFill>
            <a:srgbClr val="000000">
              <a:alpha val="50000"/>
            </a:srgbClr>
          </a:solidFill>
          <a:ln>
            <a:noFill/>
          </a:ln>
        </p:spPr>
        <p:txBody>
          <a:bodyPr vert="horz" wrap="square" lIns="0" tIns="12065" rIns="0" bIns="0" rtlCol="0">
            <a:noAutofit/>
          </a:bodyPr>
          <a:lstStyle/>
          <a:p>
            <a:pPr marL="12700" algn="ctr">
              <a:spcBef>
                <a:spcPts val="95"/>
              </a:spcBef>
            </a:pPr>
            <a:r>
              <a:rPr lang="it-IT" sz="1300">
                <a:solidFill>
                  <a:srgbClr val="FFFFFF"/>
                </a:solidFill>
              </a:rPr>
              <a:t>Generated</a:t>
            </a:r>
            <a:r>
              <a:rPr lang="it-IT" sz="1300" spc="-5">
                <a:solidFill>
                  <a:srgbClr val="FFFFFF"/>
                </a:solidFill>
              </a:rPr>
              <a:t> </a:t>
            </a:r>
            <a:r>
              <a:rPr lang="it-IT" sz="1300">
                <a:solidFill>
                  <a:srgbClr val="FFFFFF"/>
                </a:solidFill>
              </a:rPr>
              <a:t>by</a:t>
            </a:r>
            <a:r>
              <a:rPr lang="it-IT" sz="1300" spc="-55">
                <a:solidFill>
                  <a:srgbClr val="FFFFFF"/>
                </a:solidFill>
              </a:rPr>
              <a:t> </a:t>
            </a:r>
            <a:r>
              <a:rPr lang="it-IT" sz="1300" spc="-10">
                <a:solidFill>
                  <a:srgbClr val="FFFFFF"/>
                </a:solidFill>
              </a:rPr>
              <a:t>claude.ai</a:t>
            </a:r>
            <a:endParaRPr lang="it-IT"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0230A-930A-1A33-C540-D0EE7119386A}"/>
            </a:ext>
          </a:extLst>
        </p:cNvPr>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30A90090-8FDC-AB08-35A4-5CF94F9AFEC6}"/>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b="1" dirty="0">
                <a:latin typeface="+mj-lt"/>
                <a:ea typeface="+mj-ea"/>
                <a:cs typeface="+mj-cs"/>
              </a:rPr>
              <a:t>Motivations</a:t>
            </a:r>
          </a:p>
        </p:txBody>
      </p:sp>
      <p:sp>
        <p:nvSpPr>
          <p:cNvPr id="206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0E4102FF-1AE8-B009-626A-2E1D2A2D18C0}"/>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Build a Predictive AI use case</a:t>
            </a:r>
          </a:p>
          <a:p>
            <a:pPr marL="285750" indent="-228600">
              <a:lnSpc>
                <a:spcPct val="90000"/>
              </a:lnSpc>
              <a:spcAft>
                <a:spcPts val="600"/>
              </a:spcAft>
              <a:buFont typeface="Arial" panose="020B0604020202020204" pitchFamily="34" charset="0"/>
              <a:buChar char="•"/>
            </a:pPr>
            <a:r>
              <a:rPr lang="en-US" sz="2200" dirty="0"/>
              <a:t>Experiment Conformal Prediction with stocks</a:t>
            </a:r>
          </a:p>
          <a:p>
            <a:pPr marL="285750" indent="-228600">
              <a:lnSpc>
                <a:spcPct val="90000"/>
              </a:lnSpc>
              <a:spcAft>
                <a:spcPts val="600"/>
              </a:spcAft>
              <a:buFont typeface="Arial" panose="020B0604020202020204" pitchFamily="34" charset="0"/>
              <a:buChar char="•"/>
            </a:pPr>
            <a:r>
              <a:rPr lang="en-US" sz="2200" dirty="0"/>
              <a:t>Try to merge Predictive AI with the power of Generative AI</a:t>
            </a:r>
          </a:p>
          <a:p>
            <a:pPr marL="285750" indent="-228600">
              <a:lnSpc>
                <a:spcPct val="90000"/>
              </a:lnSpc>
              <a:spcAft>
                <a:spcPts val="600"/>
              </a:spcAft>
              <a:buFont typeface="Arial" panose="020B0604020202020204" pitchFamily="34" charset="0"/>
              <a:buChar char="•"/>
            </a:pPr>
            <a:endParaRPr lang="en-US" sz="2200" dirty="0"/>
          </a:p>
        </p:txBody>
      </p:sp>
      <p:pic>
        <p:nvPicPr>
          <p:cNvPr id="2058" name="Picture 10">
            <a:extLst>
              <a:ext uri="{FF2B5EF4-FFF2-40B4-BE49-F238E27FC236}">
                <a16:creationId xmlns:a16="http://schemas.microsoft.com/office/drawing/2014/main" id="{AFFDE988-93D9-9606-9341-A47658E75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2"/>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FA84D34-7AAD-11C4-6899-D8F8579DD78A}"/>
              </a:ext>
            </a:extLst>
          </p:cNvPr>
          <p:cNvSpPr txBox="1"/>
          <p:nvPr/>
        </p:nvSpPr>
        <p:spPr>
          <a:xfrm>
            <a:off x="3963027" y="6110285"/>
            <a:ext cx="2269318" cy="276999"/>
          </a:xfrm>
          <a:prstGeom prst="rect">
            <a:avLst/>
          </a:prstGeom>
          <a:noFill/>
        </p:spPr>
        <p:txBody>
          <a:bodyPr wrap="square" rtlCol="0">
            <a:spAutoFit/>
          </a:bodyPr>
          <a:lstStyle/>
          <a:p>
            <a:r>
              <a:rPr lang="it-IT" sz="1200" dirty="0"/>
              <a:t>Google Banana</a:t>
            </a:r>
          </a:p>
        </p:txBody>
      </p:sp>
    </p:spTree>
    <p:extLst>
      <p:ext uri="{BB962C8B-B14F-4D97-AF65-F5344CB8AC3E}">
        <p14:creationId xmlns:p14="http://schemas.microsoft.com/office/powerpoint/2010/main" val="4094197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object 8"/>
          <p:cNvSpPr txBox="1"/>
          <p:nvPr/>
        </p:nvSpPr>
        <p:spPr>
          <a:xfrm>
            <a:off x="650240" y="1074363"/>
            <a:ext cx="10509250" cy="4196020"/>
          </a:xfrm>
          <a:prstGeom prst="rect">
            <a:avLst/>
          </a:prstGeom>
        </p:spPr>
        <p:txBody>
          <a:bodyPr vert="horz" wrap="square" lIns="0" tIns="157480" rIns="0" bIns="0" rtlCol="0">
            <a:spAutoFit/>
          </a:bodyPr>
          <a:lstStyle/>
          <a:p>
            <a:pPr marL="64769">
              <a:lnSpc>
                <a:spcPct val="100000"/>
              </a:lnSpc>
              <a:spcBef>
                <a:spcPts val="1240"/>
              </a:spcBef>
            </a:pPr>
            <a:r>
              <a:rPr sz="2000" b="1" i="1" dirty="0">
                <a:solidFill>
                  <a:schemeClr val="bg1"/>
                </a:solidFill>
                <a:latin typeface="Verdana"/>
                <a:cs typeface="Verdana"/>
              </a:rPr>
              <a:t>Large</a:t>
            </a:r>
            <a:r>
              <a:rPr sz="2000" b="1" i="1" spc="-35" dirty="0">
                <a:solidFill>
                  <a:schemeClr val="bg1"/>
                </a:solidFill>
                <a:latin typeface="Verdana"/>
                <a:cs typeface="Verdana"/>
              </a:rPr>
              <a:t> </a:t>
            </a:r>
            <a:r>
              <a:rPr sz="2000" b="1" i="1" dirty="0">
                <a:solidFill>
                  <a:schemeClr val="bg1"/>
                </a:solidFill>
                <a:latin typeface="Verdana"/>
                <a:cs typeface="Verdana"/>
              </a:rPr>
              <a:t>Language</a:t>
            </a:r>
            <a:r>
              <a:rPr sz="2000" b="1" i="1" spc="-40" dirty="0">
                <a:solidFill>
                  <a:schemeClr val="bg1"/>
                </a:solidFill>
                <a:latin typeface="Verdana"/>
                <a:cs typeface="Verdana"/>
              </a:rPr>
              <a:t> </a:t>
            </a:r>
            <a:r>
              <a:rPr sz="2000" b="1" i="1" spc="-10" dirty="0">
                <a:solidFill>
                  <a:schemeClr val="bg1"/>
                </a:solidFill>
                <a:latin typeface="Verdana"/>
                <a:cs typeface="Verdana"/>
              </a:rPr>
              <a:t>Models</a:t>
            </a:r>
            <a:endParaRPr sz="2000" dirty="0">
              <a:solidFill>
                <a:schemeClr val="bg1"/>
              </a:solidFill>
              <a:latin typeface="Verdana"/>
              <a:cs typeface="Verdana"/>
            </a:endParaRPr>
          </a:p>
          <a:p>
            <a:pPr marL="177165" marR="523875" indent="-127000">
              <a:lnSpc>
                <a:spcPct val="100000"/>
              </a:lnSpc>
              <a:spcBef>
                <a:spcPts val="1070"/>
              </a:spcBef>
              <a:buClr>
                <a:srgbClr val="009CDB"/>
              </a:buClr>
              <a:buChar char="•"/>
              <a:tabLst>
                <a:tab pos="177165" algn="l"/>
                <a:tab pos="393065" algn="l"/>
              </a:tabLst>
            </a:pPr>
            <a:r>
              <a:rPr sz="1900" dirty="0">
                <a:solidFill>
                  <a:schemeClr val="bg1"/>
                </a:solidFill>
                <a:latin typeface="Verdana"/>
                <a:cs typeface="Verdana"/>
              </a:rPr>
              <a:t>	Language</a:t>
            </a:r>
            <a:r>
              <a:rPr sz="1900" spc="-110" dirty="0">
                <a:solidFill>
                  <a:schemeClr val="bg1"/>
                </a:solidFill>
                <a:latin typeface="Verdana"/>
                <a:cs typeface="Verdana"/>
              </a:rPr>
              <a:t> </a:t>
            </a:r>
            <a:r>
              <a:rPr sz="1900" dirty="0">
                <a:solidFill>
                  <a:schemeClr val="bg1"/>
                </a:solidFill>
                <a:latin typeface="Verdana"/>
                <a:cs typeface="Verdana"/>
              </a:rPr>
              <a:t>Models</a:t>
            </a:r>
            <a:r>
              <a:rPr sz="1900" spc="-90" dirty="0">
                <a:solidFill>
                  <a:schemeClr val="bg1"/>
                </a:solidFill>
                <a:latin typeface="Verdana"/>
                <a:cs typeface="Verdana"/>
              </a:rPr>
              <a:t> </a:t>
            </a:r>
            <a:r>
              <a:rPr sz="1900" dirty="0">
                <a:solidFill>
                  <a:schemeClr val="bg1"/>
                </a:solidFill>
                <a:latin typeface="Verdana"/>
                <a:cs typeface="Verdana"/>
              </a:rPr>
              <a:t>can</a:t>
            </a:r>
            <a:r>
              <a:rPr sz="1900" spc="-125" dirty="0">
                <a:solidFill>
                  <a:schemeClr val="bg1"/>
                </a:solidFill>
                <a:latin typeface="Verdana"/>
                <a:cs typeface="Verdana"/>
              </a:rPr>
              <a:t> </a:t>
            </a:r>
            <a:r>
              <a:rPr sz="1900" dirty="0">
                <a:solidFill>
                  <a:schemeClr val="bg1"/>
                </a:solidFill>
                <a:latin typeface="Verdana"/>
                <a:cs typeface="Verdana"/>
              </a:rPr>
              <a:t>be</a:t>
            </a:r>
            <a:r>
              <a:rPr sz="1900" spc="-95" dirty="0">
                <a:solidFill>
                  <a:schemeClr val="bg1"/>
                </a:solidFill>
                <a:latin typeface="Verdana"/>
                <a:cs typeface="Verdana"/>
              </a:rPr>
              <a:t> </a:t>
            </a:r>
            <a:r>
              <a:rPr sz="1900" dirty="0">
                <a:solidFill>
                  <a:schemeClr val="bg1"/>
                </a:solidFill>
                <a:latin typeface="Verdana"/>
                <a:cs typeface="Verdana"/>
              </a:rPr>
              <a:t>defined</a:t>
            </a:r>
            <a:r>
              <a:rPr sz="1900" spc="-85" dirty="0">
                <a:solidFill>
                  <a:schemeClr val="bg1"/>
                </a:solidFill>
                <a:latin typeface="Verdana"/>
                <a:cs typeface="Verdana"/>
              </a:rPr>
              <a:t> </a:t>
            </a:r>
            <a:r>
              <a:rPr sz="1900" dirty="0">
                <a:solidFill>
                  <a:schemeClr val="bg1"/>
                </a:solidFill>
                <a:latin typeface="Verdana"/>
                <a:cs typeface="Verdana"/>
              </a:rPr>
              <a:t>as</a:t>
            </a:r>
            <a:r>
              <a:rPr sz="1900" spc="-130" dirty="0">
                <a:solidFill>
                  <a:schemeClr val="bg1"/>
                </a:solidFill>
                <a:latin typeface="Verdana"/>
                <a:cs typeface="Verdana"/>
              </a:rPr>
              <a:t> </a:t>
            </a:r>
            <a:r>
              <a:rPr sz="1900" dirty="0">
                <a:solidFill>
                  <a:schemeClr val="bg1"/>
                </a:solidFill>
                <a:latin typeface="Verdana"/>
                <a:cs typeface="Verdana"/>
              </a:rPr>
              <a:t>a</a:t>
            </a:r>
            <a:r>
              <a:rPr sz="1900" spc="-110" dirty="0">
                <a:solidFill>
                  <a:schemeClr val="bg1"/>
                </a:solidFill>
                <a:latin typeface="Verdana"/>
                <a:cs typeface="Verdana"/>
              </a:rPr>
              <a:t> </a:t>
            </a:r>
            <a:r>
              <a:rPr sz="1900" dirty="0">
                <a:solidFill>
                  <a:schemeClr val="bg1"/>
                </a:solidFill>
                <a:latin typeface="Verdana"/>
                <a:cs typeface="Verdana"/>
              </a:rPr>
              <a:t>probability</a:t>
            </a:r>
            <a:r>
              <a:rPr sz="1900" spc="-60" dirty="0">
                <a:solidFill>
                  <a:schemeClr val="bg1"/>
                </a:solidFill>
                <a:latin typeface="Verdana"/>
                <a:cs typeface="Verdana"/>
              </a:rPr>
              <a:t> </a:t>
            </a:r>
            <a:r>
              <a:rPr sz="1900" dirty="0">
                <a:solidFill>
                  <a:schemeClr val="bg1"/>
                </a:solidFill>
                <a:latin typeface="Verdana"/>
                <a:cs typeface="Verdana"/>
              </a:rPr>
              <a:t>distribution</a:t>
            </a:r>
            <a:r>
              <a:rPr sz="1900" spc="-75" dirty="0">
                <a:solidFill>
                  <a:schemeClr val="bg1"/>
                </a:solidFill>
                <a:latin typeface="Verdana"/>
                <a:cs typeface="Verdana"/>
              </a:rPr>
              <a:t> </a:t>
            </a:r>
            <a:r>
              <a:rPr sz="1900" dirty="0">
                <a:solidFill>
                  <a:schemeClr val="bg1"/>
                </a:solidFill>
                <a:latin typeface="Verdana"/>
                <a:cs typeface="Verdana"/>
              </a:rPr>
              <a:t>over</a:t>
            </a:r>
            <a:r>
              <a:rPr sz="1900" spc="-120" dirty="0">
                <a:solidFill>
                  <a:schemeClr val="bg1"/>
                </a:solidFill>
                <a:latin typeface="Verdana"/>
                <a:cs typeface="Verdana"/>
              </a:rPr>
              <a:t> </a:t>
            </a:r>
            <a:r>
              <a:rPr sz="1900" dirty="0">
                <a:solidFill>
                  <a:schemeClr val="bg1"/>
                </a:solidFill>
                <a:latin typeface="Verdana"/>
                <a:cs typeface="Verdana"/>
              </a:rPr>
              <a:t>sequences</a:t>
            </a:r>
            <a:r>
              <a:rPr sz="1900" spc="-80" dirty="0">
                <a:solidFill>
                  <a:schemeClr val="bg1"/>
                </a:solidFill>
                <a:latin typeface="Verdana"/>
                <a:cs typeface="Verdana"/>
              </a:rPr>
              <a:t> </a:t>
            </a:r>
            <a:r>
              <a:rPr sz="1900" spc="-25" dirty="0">
                <a:solidFill>
                  <a:schemeClr val="bg1"/>
                </a:solidFill>
                <a:latin typeface="Verdana"/>
                <a:cs typeface="Verdana"/>
              </a:rPr>
              <a:t>of </a:t>
            </a:r>
            <a:r>
              <a:rPr sz="1900" spc="-10" dirty="0">
                <a:solidFill>
                  <a:schemeClr val="bg1"/>
                </a:solidFill>
                <a:latin typeface="Verdana"/>
                <a:cs typeface="Verdana"/>
              </a:rPr>
              <a:t>words.</a:t>
            </a:r>
            <a:endParaRPr sz="1900" dirty="0">
              <a:solidFill>
                <a:schemeClr val="bg1"/>
              </a:solidFill>
              <a:latin typeface="Cambria Math"/>
              <a:cs typeface="Cambria Math"/>
            </a:endParaRPr>
          </a:p>
          <a:p>
            <a:pPr marL="177165" marR="318770" indent="-127000">
              <a:lnSpc>
                <a:spcPct val="100000"/>
              </a:lnSpc>
              <a:spcBef>
                <a:spcPts val="484"/>
              </a:spcBef>
              <a:buClr>
                <a:srgbClr val="009CDB"/>
              </a:buClr>
              <a:buChar char="•"/>
              <a:tabLst>
                <a:tab pos="177165" algn="l"/>
                <a:tab pos="393065" algn="l"/>
              </a:tabLst>
            </a:pPr>
            <a:r>
              <a:rPr sz="1900" dirty="0">
                <a:solidFill>
                  <a:schemeClr val="bg1"/>
                </a:solidFill>
                <a:latin typeface="Verdana"/>
                <a:cs typeface="Verdana"/>
              </a:rPr>
              <a:t>	Given</a:t>
            </a:r>
            <a:r>
              <a:rPr sz="1900" spc="-11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vocabulary</a:t>
            </a:r>
            <a:r>
              <a:rPr sz="1900" spc="-85" dirty="0">
                <a:solidFill>
                  <a:schemeClr val="bg1"/>
                </a:solidFill>
                <a:latin typeface="Verdana"/>
                <a:cs typeface="Verdana"/>
              </a:rPr>
              <a:t> </a:t>
            </a:r>
            <a:r>
              <a:rPr sz="1900" dirty="0">
                <a:solidFill>
                  <a:schemeClr val="bg1"/>
                </a:solidFill>
                <a:latin typeface="Verdana"/>
                <a:cs typeface="Verdana"/>
              </a:rPr>
              <a:t>of</a:t>
            </a:r>
            <a:r>
              <a:rPr sz="1900" spc="-114" dirty="0">
                <a:solidFill>
                  <a:schemeClr val="bg1"/>
                </a:solidFill>
                <a:latin typeface="Verdana"/>
                <a:cs typeface="Verdana"/>
              </a:rPr>
              <a:t> </a:t>
            </a:r>
            <a:r>
              <a:rPr sz="1900" dirty="0">
                <a:solidFill>
                  <a:schemeClr val="bg1"/>
                </a:solidFill>
                <a:latin typeface="Verdana"/>
                <a:cs typeface="Verdana"/>
              </a:rPr>
              <a:t>words,</a:t>
            </a:r>
            <a:r>
              <a:rPr sz="1900" spc="-8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Language</a:t>
            </a:r>
            <a:r>
              <a:rPr sz="1900" spc="-55" dirty="0">
                <a:solidFill>
                  <a:schemeClr val="bg1"/>
                </a:solidFill>
                <a:latin typeface="Verdana"/>
                <a:cs typeface="Verdana"/>
              </a:rPr>
              <a:t> </a:t>
            </a:r>
            <a:r>
              <a:rPr sz="1900" dirty="0">
                <a:solidFill>
                  <a:schemeClr val="bg1"/>
                </a:solidFill>
                <a:latin typeface="Verdana"/>
                <a:cs typeface="Verdana"/>
              </a:rPr>
              <a:t>Model</a:t>
            </a:r>
            <a:r>
              <a:rPr sz="1900" spc="-80" dirty="0">
                <a:solidFill>
                  <a:schemeClr val="bg1"/>
                </a:solidFill>
                <a:latin typeface="Verdana"/>
                <a:cs typeface="Verdana"/>
              </a:rPr>
              <a:t> </a:t>
            </a:r>
            <a:r>
              <a:rPr sz="1900" dirty="0">
                <a:solidFill>
                  <a:schemeClr val="bg1"/>
                </a:solidFill>
                <a:latin typeface="Verdana"/>
                <a:cs typeface="Verdana"/>
              </a:rPr>
              <a:t>assigns</a:t>
            </a:r>
            <a:r>
              <a:rPr sz="1900" spc="-90" dirty="0">
                <a:solidFill>
                  <a:schemeClr val="bg1"/>
                </a:solidFill>
                <a:latin typeface="Verdana"/>
                <a:cs typeface="Verdana"/>
              </a:rPr>
              <a:t> </a:t>
            </a:r>
            <a:r>
              <a:rPr sz="1900" dirty="0">
                <a:solidFill>
                  <a:schemeClr val="bg1"/>
                </a:solidFill>
                <a:latin typeface="Verdana"/>
                <a:cs typeface="Verdana"/>
              </a:rPr>
              <a:t>a</a:t>
            </a:r>
            <a:r>
              <a:rPr sz="1900" spc="-100" dirty="0">
                <a:solidFill>
                  <a:schemeClr val="bg1"/>
                </a:solidFill>
                <a:latin typeface="Verdana"/>
                <a:cs typeface="Verdana"/>
              </a:rPr>
              <a:t> </a:t>
            </a:r>
            <a:r>
              <a:rPr sz="1900" dirty="0">
                <a:solidFill>
                  <a:schemeClr val="bg1"/>
                </a:solidFill>
                <a:latin typeface="Verdana"/>
                <a:cs typeface="Verdana"/>
              </a:rPr>
              <a:t>probability</a:t>
            </a:r>
            <a:r>
              <a:rPr sz="1900" spc="-35" dirty="0">
                <a:solidFill>
                  <a:schemeClr val="bg1"/>
                </a:solidFill>
                <a:latin typeface="Verdana"/>
                <a:cs typeface="Verdana"/>
              </a:rPr>
              <a:t> </a:t>
            </a:r>
            <a:r>
              <a:rPr sz="1900" dirty="0">
                <a:solidFill>
                  <a:schemeClr val="bg1"/>
                </a:solidFill>
                <a:latin typeface="Verdana"/>
                <a:cs typeface="Verdana"/>
              </a:rPr>
              <a:t>to</a:t>
            </a:r>
            <a:r>
              <a:rPr sz="1900" spc="-105" dirty="0">
                <a:solidFill>
                  <a:schemeClr val="bg1"/>
                </a:solidFill>
                <a:latin typeface="Verdana"/>
                <a:cs typeface="Verdana"/>
              </a:rPr>
              <a:t> </a:t>
            </a:r>
            <a:r>
              <a:rPr sz="1900" spc="-20" dirty="0">
                <a:solidFill>
                  <a:schemeClr val="bg1"/>
                </a:solidFill>
                <a:latin typeface="Verdana"/>
                <a:cs typeface="Verdana"/>
              </a:rPr>
              <a:t>each </a:t>
            </a:r>
            <a:r>
              <a:rPr sz="1900" dirty="0">
                <a:solidFill>
                  <a:schemeClr val="bg1"/>
                </a:solidFill>
                <a:latin typeface="Verdana"/>
                <a:cs typeface="Verdana"/>
              </a:rPr>
              <a:t>sequence</a:t>
            </a:r>
            <a:r>
              <a:rPr sz="1900" spc="-50" dirty="0">
                <a:solidFill>
                  <a:schemeClr val="bg1"/>
                </a:solidFill>
                <a:latin typeface="Verdana"/>
                <a:cs typeface="Verdana"/>
              </a:rPr>
              <a:t> </a:t>
            </a:r>
            <a:r>
              <a:rPr sz="1900" dirty="0">
                <a:solidFill>
                  <a:schemeClr val="bg1"/>
                </a:solidFill>
                <a:latin typeface="Verdana"/>
                <a:cs typeface="Verdana"/>
              </a:rPr>
              <a:t>of</a:t>
            </a:r>
            <a:r>
              <a:rPr sz="1900" spc="-80" dirty="0">
                <a:solidFill>
                  <a:schemeClr val="bg1"/>
                </a:solidFill>
                <a:latin typeface="Verdana"/>
                <a:cs typeface="Verdana"/>
              </a:rPr>
              <a:t> </a:t>
            </a:r>
            <a:r>
              <a:rPr sz="1900" dirty="0">
                <a:solidFill>
                  <a:schemeClr val="bg1"/>
                </a:solidFill>
                <a:latin typeface="Verdana"/>
                <a:cs typeface="Verdana"/>
              </a:rPr>
              <a:t>words,</a:t>
            </a:r>
            <a:r>
              <a:rPr sz="1900" spc="-60" dirty="0">
                <a:solidFill>
                  <a:schemeClr val="bg1"/>
                </a:solidFill>
                <a:latin typeface="Verdana"/>
                <a:cs typeface="Verdana"/>
              </a:rPr>
              <a:t> </a:t>
            </a:r>
            <a:r>
              <a:rPr sz="1900" dirty="0">
                <a:solidFill>
                  <a:schemeClr val="bg1"/>
                </a:solidFill>
                <a:latin typeface="Verdana"/>
                <a:cs typeface="Verdana"/>
              </a:rPr>
              <a:t>and</a:t>
            </a:r>
            <a:r>
              <a:rPr sz="1900" spc="-75"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purpose</a:t>
            </a:r>
            <a:r>
              <a:rPr sz="1900" spc="-45" dirty="0">
                <a:solidFill>
                  <a:schemeClr val="bg1"/>
                </a:solidFill>
                <a:latin typeface="Verdana"/>
                <a:cs typeface="Verdana"/>
              </a:rPr>
              <a:t> </a:t>
            </a:r>
            <a:r>
              <a:rPr sz="1900" dirty="0">
                <a:solidFill>
                  <a:schemeClr val="bg1"/>
                </a:solidFill>
                <a:latin typeface="Verdana"/>
                <a:cs typeface="Verdana"/>
              </a:rPr>
              <a:t>is</a:t>
            </a:r>
            <a:r>
              <a:rPr sz="1900" spc="-75" dirty="0">
                <a:solidFill>
                  <a:schemeClr val="bg1"/>
                </a:solidFill>
                <a:latin typeface="Verdana"/>
                <a:cs typeface="Verdana"/>
              </a:rPr>
              <a:t> </a:t>
            </a:r>
            <a:r>
              <a:rPr sz="1900" dirty="0">
                <a:solidFill>
                  <a:schemeClr val="bg1"/>
                </a:solidFill>
                <a:latin typeface="Verdana"/>
                <a:cs typeface="Verdana"/>
              </a:rPr>
              <a:t>to</a:t>
            </a:r>
            <a:r>
              <a:rPr sz="1900" spc="-70" dirty="0">
                <a:solidFill>
                  <a:schemeClr val="bg1"/>
                </a:solidFill>
                <a:latin typeface="Verdana"/>
                <a:cs typeface="Verdana"/>
              </a:rPr>
              <a:t> </a:t>
            </a:r>
            <a:r>
              <a:rPr sz="1900" dirty="0">
                <a:solidFill>
                  <a:schemeClr val="bg1"/>
                </a:solidFill>
                <a:latin typeface="Verdana"/>
                <a:cs typeface="Verdana"/>
              </a:rPr>
              <a:t>predict</a:t>
            </a:r>
            <a:r>
              <a:rPr sz="1900" spc="-4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next</a:t>
            </a:r>
            <a:r>
              <a:rPr sz="1900" spc="-75" dirty="0">
                <a:solidFill>
                  <a:schemeClr val="bg1"/>
                </a:solidFill>
                <a:latin typeface="Verdana"/>
                <a:cs typeface="Verdana"/>
              </a:rPr>
              <a:t> </a:t>
            </a:r>
            <a:r>
              <a:rPr sz="1900" dirty="0">
                <a:solidFill>
                  <a:schemeClr val="bg1"/>
                </a:solidFill>
                <a:latin typeface="Verdana"/>
                <a:cs typeface="Verdana"/>
              </a:rPr>
              <a:t>word</a:t>
            </a:r>
            <a:r>
              <a:rPr sz="1900" spc="-50" dirty="0">
                <a:solidFill>
                  <a:schemeClr val="bg1"/>
                </a:solidFill>
                <a:latin typeface="Verdana"/>
                <a:cs typeface="Verdana"/>
              </a:rPr>
              <a:t> </a:t>
            </a:r>
            <a:r>
              <a:rPr sz="1900" dirty="0">
                <a:solidFill>
                  <a:schemeClr val="bg1"/>
                </a:solidFill>
                <a:latin typeface="Verdana"/>
                <a:cs typeface="Verdana"/>
              </a:rPr>
              <a:t>in</a:t>
            </a:r>
            <a:r>
              <a:rPr sz="1900" spc="-8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spc="-10" dirty="0">
                <a:solidFill>
                  <a:schemeClr val="bg1"/>
                </a:solidFill>
                <a:latin typeface="Verdana"/>
                <a:cs typeface="Verdana"/>
              </a:rPr>
              <a:t>sequence.</a:t>
            </a:r>
            <a:r>
              <a:rPr sz="1900" spc="-25" dirty="0">
                <a:solidFill>
                  <a:schemeClr val="bg1"/>
                </a:solidFill>
                <a:latin typeface="Verdana"/>
                <a:cs typeface="Verdana"/>
              </a:rPr>
              <a:t> </a:t>
            </a:r>
            <a:r>
              <a:rPr sz="1900" spc="-50" dirty="0">
                <a:solidFill>
                  <a:schemeClr val="bg1"/>
                </a:solidFill>
                <a:latin typeface="Verdana"/>
                <a:cs typeface="Verdana"/>
              </a:rPr>
              <a:t>A </a:t>
            </a:r>
            <a:r>
              <a:rPr sz="1900" dirty="0">
                <a:solidFill>
                  <a:schemeClr val="bg1"/>
                </a:solidFill>
                <a:latin typeface="Verdana"/>
                <a:cs typeface="Verdana"/>
              </a:rPr>
              <a:t>simple</a:t>
            </a:r>
            <a:r>
              <a:rPr sz="1900" spc="-10" dirty="0">
                <a:solidFill>
                  <a:schemeClr val="bg1"/>
                </a:solidFill>
                <a:latin typeface="Verdana"/>
                <a:cs typeface="Verdana"/>
              </a:rPr>
              <a:t> </a:t>
            </a:r>
            <a:r>
              <a:rPr sz="1900" dirty="0">
                <a:solidFill>
                  <a:schemeClr val="bg1"/>
                </a:solidFill>
                <a:latin typeface="Verdana"/>
                <a:cs typeface="Verdana"/>
              </a:rPr>
              <a:t>example</a:t>
            </a:r>
            <a:r>
              <a:rPr sz="1900" spc="-25" dirty="0">
                <a:solidFill>
                  <a:schemeClr val="bg1"/>
                </a:solidFill>
                <a:latin typeface="Verdana"/>
                <a:cs typeface="Verdana"/>
              </a:rPr>
              <a:t> </a:t>
            </a:r>
            <a:r>
              <a:rPr sz="1900" dirty="0">
                <a:solidFill>
                  <a:schemeClr val="bg1"/>
                </a:solidFill>
                <a:latin typeface="Verdana"/>
                <a:cs typeface="Verdana"/>
              </a:rPr>
              <a:t>of</a:t>
            </a:r>
            <a:r>
              <a:rPr sz="1900" spc="-50" dirty="0">
                <a:solidFill>
                  <a:schemeClr val="bg1"/>
                </a:solidFill>
                <a:latin typeface="Verdana"/>
                <a:cs typeface="Verdana"/>
              </a:rPr>
              <a:t> </a:t>
            </a:r>
            <a:r>
              <a:rPr sz="1900" dirty="0">
                <a:solidFill>
                  <a:schemeClr val="bg1"/>
                </a:solidFill>
                <a:latin typeface="Verdana"/>
                <a:cs typeface="Verdana"/>
              </a:rPr>
              <a:t>a</a:t>
            </a:r>
            <a:r>
              <a:rPr sz="1900" spc="-45" dirty="0">
                <a:solidFill>
                  <a:schemeClr val="bg1"/>
                </a:solidFill>
                <a:latin typeface="Verdana"/>
                <a:cs typeface="Verdana"/>
              </a:rPr>
              <a:t> </a:t>
            </a:r>
            <a:r>
              <a:rPr sz="1900" dirty="0">
                <a:solidFill>
                  <a:schemeClr val="bg1"/>
                </a:solidFill>
                <a:latin typeface="Verdana"/>
                <a:cs typeface="Verdana"/>
              </a:rPr>
              <a:t>model</a:t>
            </a:r>
            <a:r>
              <a:rPr sz="1900" spc="-20" dirty="0">
                <a:solidFill>
                  <a:schemeClr val="bg1"/>
                </a:solidFill>
                <a:latin typeface="Verdana"/>
                <a:cs typeface="Verdana"/>
              </a:rPr>
              <a:t> </a:t>
            </a:r>
            <a:r>
              <a:rPr sz="1900" dirty="0">
                <a:solidFill>
                  <a:schemeClr val="bg1"/>
                </a:solidFill>
                <a:latin typeface="Verdana"/>
                <a:cs typeface="Verdana"/>
              </a:rPr>
              <a:t>can</a:t>
            </a:r>
            <a:r>
              <a:rPr sz="1900" spc="-50" dirty="0">
                <a:solidFill>
                  <a:schemeClr val="bg1"/>
                </a:solidFill>
                <a:latin typeface="Verdana"/>
                <a:cs typeface="Verdana"/>
              </a:rPr>
              <a:t> </a:t>
            </a:r>
            <a:r>
              <a:rPr sz="1900" dirty="0">
                <a:solidFill>
                  <a:schemeClr val="bg1"/>
                </a:solidFill>
                <a:latin typeface="Verdana"/>
                <a:cs typeface="Verdana"/>
              </a:rPr>
              <a:t>be</a:t>
            </a:r>
            <a:r>
              <a:rPr sz="1900" spc="-30" dirty="0">
                <a:solidFill>
                  <a:schemeClr val="bg1"/>
                </a:solidFill>
                <a:latin typeface="Verdana"/>
                <a:cs typeface="Verdana"/>
              </a:rPr>
              <a:t> </a:t>
            </a:r>
            <a:r>
              <a:rPr sz="1900" dirty="0">
                <a:solidFill>
                  <a:schemeClr val="bg1"/>
                </a:solidFill>
                <a:latin typeface="Verdana"/>
                <a:cs typeface="Verdana"/>
              </a:rPr>
              <a:t>found</a:t>
            </a:r>
            <a:r>
              <a:rPr sz="1900" spc="-40" dirty="0">
                <a:solidFill>
                  <a:schemeClr val="bg1"/>
                </a:solidFill>
                <a:latin typeface="Verdana"/>
                <a:cs typeface="Verdana"/>
              </a:rPr>
              <a:t> </a:t>
            </a:r>
            <a:r>
              <a:rPr sz="1900" dirty="0">
                <a:solidFill>
                  <a:schemeClr val="bg1"/>
                </a:solidFill>
                <a:latin typeface="Verdana"/>
                <a:cs typeface="Verdana"/>
              </a:rPr>
              <a:t>in</a:t>
            </a:r>
            <a:r>
              <a:rPr sz="1900" spc="-90" dirty="0">
                <a:solidFill>
                  <a:schemeClr val="bg1"/>
                </a:solidFill>
                <a:latin typeface="Verdana"/>
                <a:cs typeface="Verdana"/>
              </a:rPr>
              <a:t> </a:t>
            </a:r>
            <a:r>
              <a:rPr sz="1900" dirty="0">
                <a:solidFill>
                  <a:schemeClr val="bg1"/>
                </a:solidFill>
                <a:latin typeface="Verdana"/>
                <a:cs typeface="Verdana"/>
              </a:rPr>
              <a:t>the</a:t>
            </a:r>
            <a:r>
              <a:rPr sz="1900" spc="-75" dirty="0">
                <a:solidFill>
                  <a:schemeClr val="bg1"/>
                </a:solidFill>
                <a:latin typeface="Verdana"/>
                <a:cs typeface="Verdana"/>
              </a:rPr>
              <a:t> </a:t>
            </a:r>
            <a:r>
              <a:rPr sz="1900" spc="-10" dirty="0">
                <a:solidFill>
                  <a:schemeClr val="bg1"/>
                </a:solidFill>
                <a:latin typeface="Verdana"/>
                <a:cs typeface="Verdana"/>
              </a:rPr>
              <a:t>Markov</a:t>
            </a:r>
            <a:r>
              <a:rPr sz="1900" spc="-75" dirty="0">
                <a:solidFill>
                  <a:schemeClr val="bg1"/>
                </a:solidFill>
                <a:latin typeface="Verdana"/>
                <a:cs typeface="Verdana"/>
              </a:rPr>
              <a:t> </a:t>
            </a:r>
            <a:r>
              <a:rPr sz="1900" spc="-10" dirty="0">
                <a:solidFill>
                  <a:schemeClr val="bg1"/>
                </a:solidFill>
                <a:latin typeface="Verdana"/>
                <a:cs typeface="Verdana"/>
              </a:rPr>
              <a:t>process.</a:t>
            </a:r>
            <a:endParaRPr sz="1900" dirty="0">
              <a:solidFill>
                <a:schemeClr val="bg1"/>
              </a:solidFill>
              <a:latin typeface="Verdana"/>
              <a:cs typeface="Verdana"/>
            </a:endParaRPr>
          </a:p>
          <a:p>
            <a:pPr marL="177165" marR="72390" indent="-127000">
              <a:lnSpc>
                <a:spcPct val="100000"/>
              </a:lnSpc>
              <a:spcBef>
                <a:spcPts val="455"/>
              </a:spcBef>
              <a:buClr>
                <a:srgbClr val="009CDB"/>
              </a:buClr>
              <a:buChar char="•"/>
              <a:tabLst>
                <a:tab pos="177165" algn="l"/>
                <a:tab pos="393065" algn="l"/>
              </a:tabLst>
            </a:pPr>
            <a:r>
              <a:rPr sz="1900" dirty="0">
                <a:solidFill>
                  <a:schemeClr val="bg1"/>
                </a:solidFill>
                <a:latin typeface="Verdana"/>
                <a:cs typeface="Verdana"/>
              </a:rPr>
              <a:t>	Since</a:t>
            </a:r>
            <a:r>
              <a:rPr sz="1900" spc="-85" dirty="0">
                <a:solidFill>
                  <a:schemeClr val="bg1"/>
                </a:solidFill>
                <a:latin typeface="Verdana"/>
                <a:cs typeface="Verdana"/>
              </a:rPr>
              <a:t> </a:t>
            </a:r>
            <a:r>
              <a:rPr sz="1900" dirty="0">
                <a:solidFill>
                  <a:schemeClr val="bg1"/>
                </a:solidFill>
                <a:latin typeface="Verdana"/>
                <a:cs typeface="Verdana"/>
              </a:rPr>
              <a:t>the</a:t>
            </a:r>
            <a:r>
              <a:rPr sz="1900" spc="-85" dirty="0">
                <a:solidFill>
                  <a:schemeClr val="bg1"/>
                </a:solidFill>
                <a:latin typeface="Verdana"/>
                <a:cs typeface="Verdana"/>
              </a:rPr>
              <a:t> </a:t>
            </a:r>
            <a:r>
              <a:rPr sz="1900" dirty="0">
                <a:solidFill>
                  <a:schemeClr val="bg1"/>
                </a:solidFill>
                <a:latin typeface="Verdana"/>
                <a:cs typeface="Verdana"/>
              </a:rPr>
              <a:t>introduction</a:t>
            </a:r>
            <a:r>
              <a:rPr sz="1900" spc="-55" dirty="0">
                <a:solidFill>
                  <a:schemeClr val="bg1"/>
                </a:solidFill>
                <a:latin typeface="Verdana"/>
                <a:cs typeface="Verdana"/>
              </a:rPr>
              <a:t> </a:t>
            </a:r>
            <a:r>
              <a:rPr sz="1900" dirty="0">
                <a:solidFill>
                  <a:schemeClr val="bg1"/>
                </a:solidFill>
                <a:latin typeface="Verdana"/>
                <a:cs typeface="Verdana"/>
              </a:rPr>
              <a:t>of</a:t>
            </a:r>
            <a:r>
              <a:rPr sz="1900" spc="-90" dirty="0">
                <a:solidFill>
                  <a:schemeClr val="bg1"/>
                </a:solidFill>
                <a:latin typeface="Verdana"/>
                <a:cs typeface="Verdana"/>
              </a:rPr>
              <a:t> </a:t>
            </a:r>
            <a:r>
              <a:rPr sz="1900" spc="-45" dirty="0">
                <a:solidFill>
                  <a:schemeClr val="bg1"/>
                </a:solidFill>
                <a:latin typeface="Verdana"/>
                <a:cs typeface="Verdana"/>
              </a:rPr>
              <a:t>Transformer</a:t>
            </a:r>
            <a:r>
              <a:rPr sz="1900" spc="-70" dirty="0">
                <a:solidFill>
                  <a:schemeClr val="bg1"/>
                </a:solidFill>
                <a:latin typeface="Verdana"/>
                <a:cs typeface="Verdana"/>
              </a:rPr>
              <a:t> </a:t>
            </a:r>
            <a:r>
              <a:rPr sz="1900" dirty="0">
                <a:solidFill>
                  <a:schemeClr val="bg1"/>
                </a:solidFill>
                <a:latin typeface="Verdana"/>
                <a:cs typeface="Verdana"/>
              </a:rPr>
              <a:t>by</a:t>
            </a:r>
            <a:r>
              <a:rPr sz="1900" spc="-70" dirty="0">
                <a:solidFill>
                  <a:schemeClr val="bg1"/>
                </a:solidFill>
                <a:latin typeface="Verdana"/>
                <a:cs typeface="Verdana"/>
              </a:rPr>
              <a:t> </a:t>
            </a:r>
            <a:r>
              <a:rPr sz="1900" dirty="0">
                <a:solidFill>
                  <a:schemeClr val="bg1"/>
                </a:solidFill>
                <a:latin typeface="Verdana"/>
                <a:cs typeface="Verdana"/>
              </a:rPr>
              <a:t>Google</a:t>
            </a:r>
            <a:r>
              <a:rPr sz="1900" spc="-85" dirty="0">
                <a:solidFill>
                  <a:schemeClr val="bg1"/>
                </a:solidFill>
                <a:latin typeface="Verdana"/>
                <a:cs typeface="Verdana"/>
              </a:rPr>
              <a:t> </a:t>
            </a:r>
            <a:r>
              <a:rPr sz="1900" dirty="0">
                <a:solidFill>
                  <a:schemeClr val="bg1"/>
                </a:solidFill>
                <a:latin typeface="Verdana"/>
                <a:cs typeface="Verdana"/>
              </a:rPr>
              <a:t>in</a:t>
            </a:r>
            <a:r>
              <a:rPr sz="1900" spc="-95" dirty="0">
                <a:solidFill>
                  <a:schemeClr val="bg1"/>
                </a:solidFill>
                <a:latin typeface="Verdana"/>
                <a:cs typeface="Verdana"/>
              </a:rPr>
              <a:t> </a:t>
            </a:r>
            <a:r>
              <a:rPr sz="1900" dirty="0">
                <a:solidFill>
                  <a:schemeClr val="bg1"/>
                </a:solidFill>
                <a:latin typeface="Verdana"/>
                <a:cs typeface="Verdana"/>
              </a:rPr>
              <a:t>2017,</a:t>
            </a:r>
            <a:r>
              <a:rPr sz="1900" spc="-15" dirty="0">
                <a:solidFill>
                  <a:schemeClr val="bg1"/>
                </a:solidFill>
                <a:latin typeface="Verdana"/>
                <a:cs typeface="Verdana"/>
              </a:rPr>
              <a:t> </a:t>
            </a:r>
            <a:r>
              <a:rPr sz="1900" dirty="0">
                <a:solidFill>
                  <a:schemeClr val="bg1"/>
                </a:solidFill>
                <a:latin typeface="Verdana"/>
                <a:cs typeface="Verdana"/>
              </a:rPr>
              <a:t>followed</a:t>
            </a:r>
            <a:r>
              <a:rPr sz="1900" spc="-45" dirty="0">
                <a:solidFill>
                  <a:schemeClr val="bg1"/>
                </a:solidFill>
                <a:latin typeface="Verdana"/>
                <a:cs typeface="Verdana"/>
              </a:rPr>
              <a:t> </a:t>
            </a:r>
            <a:r>
              <a:rPr sz="1900" dirty="0">
                <a:solidFill>
                  <a:schemeClr val="bg1"/>
                </a:solidFill>
                <a:latin typeface="Verdana"/>
                <a:cs typeface="Verdana"/>
              </a:rPr>
              <a:t>by</a:t>
            </a:r>
            <a:r>
              <a:rPr sz="1900" spc="-65" dirty="0">
                <a:solidFill>
                  <a:schemeClr val="bg1"/>
                </a:solidFill>
                <a:latin typeface="Verdana"/>
                <a:cs typeface="Verdana"/>
              </a:rPr>
              <a:t> </a:t>
            </a:r>
            <a:r>
              <a:rPr sz="1900" dirty="0">
                <a:solidFill>
                  <a:schemeClr val="bg1"/>
                </a:solidFill>
                <a:latin typeface="Verdana"/>
                <a:cs typeface="Verdana"/>
              </a:rPr>
              <a:t>BERT</a:t>
            </a:r>
            <a:r>
              <a:rPr sz="1900" spc="-45" dirty="0">
                <a:solidFill>
                  <a:schemeClr val="bg1"/>
                </a:solidFill>
                <a:latin typeface="Verdana"/>
                <a:cs typeface="Verdana"/>
              </a:rPr>
              <a:t> </a:t>
            </a:r>
            <a:r>
              <a:rPr sz="1900" dirty="0">
                <a:solidFill>
                  <a:schemeClr val="bg1"/>
                </a:solidFill>
                <a:latin typeface="Verdana"/>
                <a:cs typeface="Verdana"/>
              </a:rPr>
              <a:t>in</a:t>
            </a:r>
            <a:r>
              <a:rPr sz="1900" spc="-65" dirty="0">
                <a:solidFill>
                  <a:schemeClr val="bg1"/>
                </a:solidFill>
                <a:latin typeface="Verdana"/>
                <a:cs typeface="Verdana"/>
              </a:rPr>
              <a:t> </a:t>
            </a:r>
            <a:r>
              <a:rPr sz="1900" spc="-20" dirty="0">
                <a:solidFill>
                  <a:schemeClr val="bg1"/>
                </a:solidFill>
                <a:latin typeface="Verdana"/>
                <a:cs typeface="Verdana"/>
              </a:rPr>
              <a:t>2018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GPT</a:t>
            </a:r>
            <a:r>
              <a:rPr sz="1900" spc="-95" dirty="0">
                <a:solidFill>
                  <a:schemeClr val="bg1"/>
                </a:solidFill>
                <a:latin typeface="Verdana"/>
                <a:cs typeface="Verdana"/>
              </a:rPr>
              <a:t> </a:t>
            </a:r>
            <a:r>
              <a:rPr sz="1900" dirty="0">
                <a:solidFill>
                  <a:schemeClr val="bg1"/>
                </a:solidFill>
                <a:latin typeface="Verdana"/>
                <a:cs typeface="Verdana"/>
              </a:rPr>
              <a:t>by</a:t>
            </a:r>
            <a:r>
              <a:rPr sz="1900" spc="-90" dirty="0">
                <a:solidFill>
                  <a:schemeClr val="bg1"/>
                </a:solidFill>
                <a:latin typeface="Verdana"/>
                <a:cs typeface="Verdana"/>
              </a:rPr>
              <a:t> </a:t>
            </a:r>
            <a:r>
              <a:rPr sz="1900" dirty="0">
                <a:solidFill>
                  <a:schemeClr val="bg1"/>
                </a:solidFill>
                <a:latin typeface="Verdana"/>
                <a:cs typeface="Verdana"/>
              </a:rPr>
              <a:t>OpenAI</a:t>
            </a:r>
            <a:r>
              <a:rPr sz="1900" spc="-65" dirty="0">
                <a:solidFill>
                  <a:schemeClr val="bg1"/>
                </a:solidFill>
                <a:latin typeface="Verdana"/>
                <a:cs typeface="Verdana"/>
              </a:rPr>
              <a:t> </a:t>
            </a:r>
            <a:r>
              <a:rPr sz="1900" dirty="0">
                <a:solidFill>
                  <a:schemeClr val="bg1"/>
                </a:solidFill>
                <a:latin typeface="Verdana"/>
                <a:cs typeface="Verdana"/>
              </a:rPr>
              <a:t>in</a:t>
            </a:r>
            <a:r>
              <a:rPr sz="1900" spc="-114" dirty="0">
                <a:solidFill>
                  <a:schemeClr val="bg1"/>
                </a:solidFill>
                <a:latin typeface="Verdana"/>
                <a:cs typeface="Verdana"/>
              </a:rPr>
              <a:t> </a:t>
            </a:r>
            <a:r>
              <a:rPr sz="1900" dirty="0">
                <a:solidFill>
                  <a:schemeClr val="bg1"/>
                </a:solidFill>
                <a:latin typeface="Verdana"/>
                <a:cs typeface="Verdana"/>
              </a:rPr>
              <a:t>2018,</a:t>
            </a:r>
            <a:r>
              <a:rPr sz="1900" spc="-60" dirty="0">
                <a:solidFill>
                  <a:schemeClr val="bg1"/>
                </a:solidFill>
                <a:latin typeface="Verdana"/>
                <a:cs typeface="Verdana"/>
              </a:rPr>
              <a:t> </a:t>
            </a:r>
            <a:r>
              <a:rPr sz="1900" dirty="0">
                <a:solidFill>
                  <a:schemeClr val="bg1"/>
                </a:solidFill>
                <a:latin typeface="Verdana"/>
                <a:cs typeface="Verdana"/>
              </a:rPr>
              <a:t>we</a:t>
            </a:r>
            <a:r>
              <a:rPr sz="1900" spc="-100" dirty="0">
                <a:solidFill>
                  <a:schemeClr val="bg1"/>
                </a:solidFill>
                <a:latin typeface="Verdana"/>
                <a:cs typeface="Verdana"/>
              </a:rPr>
              <a:t> </a:t>
            </a:r>
            <a:r>
              <a:rPr sz="1900" dirty="0">
                <a:solidFill>
                  <a:schemeClr val="bg1"/>
                </a:solidFill>
                <a:latin typeface="Verdana"/>
                <a:cs typeface="Verdana"/>
              </a:rPr>
              <a:t>have</a:t>
            </a:r>
            <a:r>
              <a:rPr sz="1900" spc="-114" dirty="0">
                <a:solidFill>
                  <a:schemeClr val="bg1"/>
                </a:solidFill>
                <a:latin typeface="Verdana"/>
                <a:cs typeface="Verdana"/>
              </a:rPr>
              <a:t> </a:t>
            </a:r>
            <a:r>
              <a:rPr sz="1900" dirty="0">
                <a:solidFill>
                  <a:schemeClr val="bg1"/>
                </a:solidFill>
                <a:latin typeface="Verdana"/>
                <a:cs typeface="Verdana"/>
              </a:rPr>
              <a:t>been</a:t>
            </a:r>
            <a:r>
              <a:rPr sz="1900" spc="-75" dirty="0">
                <a:solidFill>
                  <a:schemeClr val="bg1"/>
                </a:solidFill>
                <a:latin typeface="Verdana"/>
                <a:cs typeface="Verdana"/>
              </a:rPr>
              <a:t> </a:t>
            </a:r>
            <a:r>
              <a:rPr sz="1900" dirty="0">
                <a:solidFill>
                  <a:schemeClr val="bg1"/>
                </a:solidFill>
                <a:latin typeface="Verdana"/>
                <a:cs typeface="Verdana"/>
              </a:rPr>
              <a:t>listening</a:t>
            </a:r>
            <a:r>
              <a:rPr sz="1900" spc="-85" dirty="0">
                <a:solidFill>
                  <a:schemeClr val="bg1"/>
                </a:solidFill>
                <a:latin typeface="Verdana"/>
                <a:cs typeface="Verdana"/>
              </a:rPr>
              <a:t> </a:t>
            </a:r>
            <a:r>
              <a:rPr sz="1900" dirty="0">
                <a:solidFill>
                  <a:schemeClr val="bg1"/>
                </a:solidFill>
                <a:latin typeface="Verdana"/>
                <a:cs typeface="Verdana"/>
              </a:rPr>
              <a:t>to</a:t>
            </a:r>
            <a:r>
              <a:rPr sz="1900" spc="-95" dirty="0">
                <a:solidFill>
                  <a:schemeClr val="bg1"/>
                </a:solidFill>
                <a:latin typeface="Verdana"/>
                <a:cs typeface="Verdana"/>
              </a:rPr>
              <a:t> </a:t>
            </a:r>
            <a:r>
              <a:rPr sz="1900" dirty="0">
                <a:solidFill>
                  <a:schemeClr val="bg1"/>
                </a:solidFill>
                <a:latin typeface="Verdana"/>
                <a:cs typeface="Verdana"/>
              </a:rPr>
              <a:t>Large</a:t>
            </a:r>
            <a:r>
              <a:rPr sz="1900" spc="-75" dirty="0">
                <a:solidFill>
                  <a:schemeClr val="bg1"/>
                </a:solidFill>
                <a:latin typeface="Verdana"/>
                <a:cs typeface="Verdana"/>
              </a:rPr>
              <a:t> </a:t>
            </a:r>
            <a:r>
              <a:rPr sz="1900" dirty="0">
                <a:solidFill>
                  <a:schemeClr val="bg1"/>
                </a:solidFill>
                <a:latin typeface="Verdana"/>
                <a:cs typeface="Verdana"/>
              </a:rPr>
              <a:t>Language</a:t>
            </a:r>
            <a:r>
              <a:rPr sz="1900" spc="-75" dirty="0">
                <a:solidFill>
                  <a:schemeClr val="bg1"/>
                </a:solidFill>
                <a:latin typeface="Verdana"/>
                <a:cs typeface="Verdana"/>
              </a:rPr>
              <a:t> </a:t>
            </a:r>
            <a:r>
              <a:rPr sz="1900" spc="-10" dirty="0">
                <a:solidFill>
                  <a:schemeClr val="bg1"/>
                </a:solidFill>
                <a:latin typeface="Verdana"/>
                <a:cs typeface="Verdana"/>
              </a:rPr>
              <a:t>Models (LLMs).</a:t>
            </a:r>
            <a:endParaRPr sz="1900" dirty="0">
              <a:solidFill>
                <a:schemeClr val="bg1"/>
              </a:solidFill>
              <a:latin typeface="Verdana"/>
              <a:cs typeface="Verdana"/>
            </a:endParaRPr>
          </a:p>
          <a:p>
            <a:pPr marL="177165" marR="30480" indent="-127000">
              <a:lnSpc>
                <a:spcPct val="100000"/>
              </a:lnSpc>
              <a:spcBef>
                <a:spcPts val="459"/>
              </a:spcBef>
              <a:buClr>
                <a:srgbClr val="009CDB"/>
              </a:buClr>
              <a:buChar char="•"/>
              <a:tabLst>
                <a:tab pos="177165" algn="l"/>
                <a:tab pos="393065" algn="l"/>
              </a:tabLst>
            </a:pPr>
            <a:r>
              <a:rPr sz="1900" dirty="0">
                <a:solidFill>
                  <a:schemeClr val="bg1"/>
                </a:solidFill>
                <a:latin typeface="Verdana"/>
                <a:cs typeface="Verdana"/>
              </a:rPr>
              <a:t>	Large</a:t>
            </a:r>
            <a:r>
              <a:rPr sz="1900" spc="-30" dirty="0">
                <a:solidFill>
                  <a:schemeClr val="bg1"/>
                </a:solidFill>
                <a:latin typeface="Verdana"/>
                <a:cs typeface="Verdana"/>
              </a:rPr>
              <a:t> </a:t>
            </a:r>
            <a:r>
              <a:rPr sz="1900" dirty="0">
                <a:solidFill>
                  <a:schemeClr val="bg1"/>
                </a:solidFill>
                <a:latin typeface="Verdana"/>
                <a:cs typeface="Verdana"/>
              </a:rPr>
              <a:t>Language</a:t>
            </a:r>
            <a:r>
              <a:rPr sz="1900" spc="-25" dirty="0">
                <a:solidFill>
                  <a:schemeClr val="bg1"/>
                </a:solidFill>
                <a:latin typeface="Verdana"/>
                <a:cs typeface="Verdana"/>
              </a:rPr>
              <a:t> </a:t>
            </a:r>
            <a:r>
              <a:rPr sz="1900" dirty="0">
                <a:solidFill>
                  <a:schemeClr val="bg1"/>
                </a:solidFill>
                <a:latin typeface="Verdana"/>
                <a:cs typeface="Verdana"/>
              </a:rPr>
              <a:t>Models</a:t>
            </a:r>
            <a:r>
              <a:rPr sz="1900" spc="-25" dirty="0">
                <a:solidFill>
                  <a:schemeClr val="bg1"/>
                </a:solidFill>
                <a:latin typeface="Verdana"/>
                <a:cs typeface="Verdana"/>
              </a:rPr>
              <a:t> </a:t>
            </a:r>
            <a:r>
              <a:rPr sz="1900" dirty="0">
                <a:solidFill>
                  <a:schemeClr val="bg1"/>
                </a:solidFill>
                <a:latin typeface="Verdana"/>
                <a:cs typeface="Verdana"/>
              </a:rPr>
              <a:t>are</a:t>
            </a:r>
            <a:r>
              <a:rPr sz="1900" spc="-35" dirty="0">
                <a:solidFill>
                  <a:schemeClr val="bg1"/>
                </a:solidFill>
                <a:latin typeface="Verdana"/>
                <a:cs typeface="Verdana"/>
              </a:rPr>
              <a:t> </a:t>
            </a:r>
            <a:r>
              <a:rPr sz="1900" dirty="0">
                <a:solidFill>
                  <a:schemeClr val="bg1"/>
                </a:solidFill>
                <a:latin typeface="Verdana"/>
                <a:cs typeface="Verdana"/>
              </a:rPr>
              <a:t>a</a:t>
            </a:r>
            <a:r>
              <a:rPr sz="1900" spc="-50" dirty="0">
                <a:solidFill>
                  <a:schemeClr val="bg1"/>
                </a:solidFill>
                <a:latin typeface="Verdana"/>
                <a:cs typeface="Verdana"/>
              </a:rPr>
              <a:t> </a:t>
            </a:r>
            <a:r>
              <a:rPr sz="1900" dirty="0">
                <a:solidFill>
                  <a:schemeClr val="bg1"/>
                </a:solidFill>
                <a:latin typeface="Verdana"/>
                <a:cs typeface="Verdana"/>
              </a:rPr>
              <a:t>breakthrough</a:t>
            </a:r>
            <a:r>
              <a:rPr sz="1900" spc="-5" dirty="0">
                <a:solidFill>
                  <a:schemeClr val="bg1"/>
                </a:solidFill>
                <a:latin typeface="Verdana"/>
                <a:cs typeface="Verdana"/>
              </a:rPr>
              <a:t> </a:t>
            </a:r>
            <a:r>
              <a:rPr sz="1900" dirty="0">
                <a:solidFill>
                  <a:schemeClr val="bg1"/>
                </a:solidFill>
                <a:latin typeface="Verdana"/>
                <a:cs typeface="Verdana"/>
              </a:rPr>
              <a:t>in</a:t>
            </a:r>
            <a:r>
              <a:rPr sz="1900" spc="-45" dirty="0">
                <a:solidFill>
                  <a:schemeClr val="bg1"/>
                </a:solidFill>
                <a:latin typeface="Verdana"/>
                <a:cs typeface="Verdana"/>
              </a:rPr>
              <a:t> </a:t>
            </a:r>
            <a:r>
              <a:rPr sz="1900" dirty="0">
                <a:solidFill>
                  <a:schemeClr val="bg1"/>
                </a:solidFill>
                <a:latin typeface="Verdana"/>
                <a:cs typeface="Verdana"/>
              </a:rPr>
              <a:t>the</a:t>
            </a:r>
            <a:r>
              <a:rPr sz="1900" spc="-45" dirty="0">
                <a:solidFill>
                  <a:schemeClr val="bg1"/>
                </a:solidFill>
                <a:latin typeface="Verdana"/>
                <a:cs typeface="Verdana"/>
              </a:rPr>
              <a:t> </a:t>
            </a:r>
            <a:r>
              <a:rPr sz="1900" dirty="0">
                <a:solidFill>
                  <a:schemeClr val="bg1"/>
                </a:solidFill>
                <a:latin typeface="Verdana"/>
                <a:cs typeface="Verdana"/>
              </a:rPr>
              <a:t>NLP</a:t>
            </a:r>
            <a:r>
              <a:rPr sz="1900" spc="-25" dirty="0">
                <a:solidFill>
                  <a:schemeClr val="bg1"/>
                </a:solidFill>
                <a:latin typeface="Verdana"/>
                <a:cs typeface="Verdana"/>
              </a:rPr>
              <a:t> </a:t>
            </a:r>
            <a:r>
              <a:rPr sz="1900" dirty="0">
                <a:solidFill>
                  <a:schemeClr val="bg1"/>
                </a:solidFill>
                <a:latin typeface="Verdana"/>
                <a:cs typeface="Verdana"/>
              </a:rPr>
              <a:t>field,</a:t>
            </a:r>
            <a:r>
              <a:rPr sz="1900" spc="-30" dirty="0">
                <a:solidFill>
                  <a:schemeClr val="bg1"/>
                </a:solidFill>
                <a:latin typeface="Verdana"/>
                <a:cs typeface="Verdana"/>
              </a:rPr>
              <a:t> </a:t>
            </a:r>
            <a:r>
              <a:rPr sz="1900" dirty="0">
                <a:solidFill>
                  <a:schemeClr val="bg1"/>
                </a:solidFill>
                <a:latin typeface="Verdana"/>
                <a:cs typeface="Verdana"/>
              </a:rPr>
              <a:t>with</a:t>
            </a:r>
            <a:r>
              <a:rPr sz="1900" spc="-45" dirty="0">
                <a:solidFill>
                  <a:schemeClr val="bg1"/>
                </a:solidFill>
                <a:latin typeface="Verdana"/>
                <a:cs typeface="Verdana"/>
              </a:rPr>
              <a:t> </a:t>
            </a:r>
            <a:r>
              <a:rPr sz="1900" dirty="0">
                <a:solidFill>
                  <a:schemeClr val="bg1"/>
                </a:solidFill>
                <a:latin typeface="Verdana"/>
                <a:cs typeface="Verdana"/>
              </a:rPr>
              <a:t>models</a:t>
            </a:r>
            <a:r>
              <a:rPr sz="1900" spc="-30" dirty="0">
                <a:solidFill>
                  <a:schemeClr val="bg1"/>
                </a:solidFill>
                <a:latin typeface="Verdana"/>
                <a:cs typeface="Verdana"/>
              </a:rPr>
              <a:t> </a:t>
            </a:r>
            <a:r>
              <a:rPr sz="1900" dirty="0">
                <a:solidFill>
                  <a:schemeClr val="bg1"/>
                </a:solidFill>
                <a:latin typeface="Verdana"/>
                <a:cs typeface="Verdana"/>
              </a:rPr>
              <a:t>like</a:t>
            </a:r>
            <a:r>
              <a:rPr sz="1900" spc="-20" dirty="0">
                <a:solidFill>
                  <a:schemeClr val="bg1"/>
                </a:solidFill>
                <a:latin typeface="Verdana"/>
                <a:cs typeface="Verdana"/>
              </a:rPr>
              <a:t> BERT </a:t>
            </a:r>
            <a:r>
              <a:rPr sz="1900" dirty="0">
                <a:solidFill>
                  <a:schemeClr val="bg1"/>
                </a:solidFill>
                <a:latin typeface="Verdana"/>
                <a:cs typeface="Verdana"/>
              </a:rPr>
              <a:t>and</a:t>
            </a:r>
            <a:r>
              <a:rPr sz="1900" spc="-65" dirty="0">
                <a:solidFill>
                  <a:schemeClr val="bg1"/>
                </a:solidFill>
                <a:latin typeface="Verdana"/>
                <a:cs typeface="Verdana"/>
              </a:rPr>
              <a:t> </a:t>
            </a:r>
            <a:r>
              <a:rPr sz="1900" dirty="0">
                <a:solidFill>
                  <a:schemeClr val="bg1"/>
                </a:solidFill>
                <a:latin typeface="Verdana"/>
                <a:cs typeface="Verdana"/>
              </a:rPr>
              <a:t>GPT</a:t>
            </a:r>
            <a:r>
              <a:rPr sz="1900" spc="-55" dirty="0">
                <a:solidFill>
                  <a:schemeClr val="bg1"/>
                </a:solidFill>
                <a:latin typeface="Verdana"/>
                <a:cs typeface="Verdana"/>
              </a:rPr>
              <a:t> </a:t>
            </a:r>
            <a:r>
              <a:rPr sz="1900" dirty="0">
                <a:solidFill>
                  <a:schemeClr val="bg1"/>
                </a:solidFill>
                <a:latin typeface="Verdana"/>
                <a:cs typeface="Verdana"/>
              </a:rPr>
              <a:t>trained</a:t>
            </a:r>
            <a:r>
              <a:rPr sz="1900" spc="-35" dirty="0">
                <a:solidFill>
                  <a:schemeClr val="bg1"/>
                </a:solidFill>
                <a:latin typeface="Verdana"/>
                <a:cs typeface="Verdana"/>
              </a:rPr>
              <a:t> </a:t>
            </a:r>
            <a:r>
              <a:rPr sz="1900" dirty="0">
                <a:solidFill>
                  <a:schemeClr val="bg1"/>
                </a:solidFill>
                <a:latin typeface="Verdana"/>
                <a:cs typeface="Verdana"/>
              </a:rPr>
              <a:t>on</a:t>
            </a:r>
            <a:r>
              <a:rPr sz="1900" spc="-70" dirty="0">
                <a:solidFill>
                  <a:schemeClr val="bg1"/>
                </a:solidFill>
                <a:latin typeface="Verdana"/>
                <a:cs typeface="Verdana"/>
              </a:rPr>
              <a:t> </a:t>
            </a:r>
            <a:r>
              <a:rPr sz="1900" dirty="0">
                <a:solidFill>
                  <a:schemeClr val="bg1"/>
                </a:solidFill>
                <a:latin typeface="Verdana"/>
                <a:cs typeface="Verdana"/>
              </a:rPr>
              <a:t>a</a:t>
            </a:r>
            <a:r>
              <a:rPr sz="1900" spc="-65" dirty="0">
                <a:solidFill>
                  <a:schemeClr val="bg1"/>
                </a:solidFill>
                <a:latin typeface="Verdana"/>
                <a:cs typeface="Verdana"/>
              </a:rPr>
              <a:t> </a:t>
            </a:r>
            <a:r>
              <a:rPr sz="1900" dirty="0">
                <a:solidFill>
                  <a:schemeClr val="bg1"/>
                </a:solidFill>
                <a:latin typeface="Verdana"/>
                <a:cs typeface="Verdana"/>
              </a:rPr>
              <a:t>vast</a:t>
            </a:r>
            <a:r>
              <a:rPr sz="1900" spc="-75" dirty="0">
                <a:solidFill>
                  <a:schemeClr val="bg1"/>
                </a:solidFill>
                <a:latin typeface="Verdana"/>
                <a:cs typeface="Verdana"/>
              </a:rPr>
              <a:t> </a:t>
            </a:r>
            <a:r>
              <a:rPr sz="1900" dirty="0">
                <a:solidFill>
                  <a:schemeClr val="bg1"/>
                </a:solidFill>
                <a:latin typeface="Verdana"/>
                <a:cs typeface="Verdana"/>
              </a:rPr>
              <a:t>amount</a:t>
            </a:r>
            <a:r>
              <a:rPr sz="1900" spc="-65" dirty="0">
                <a:solidFill>
                  <a:schemeClr val="bg1"/>
                </a:solidFill>
                <a:latin typeface="Verdana"/>
                <a:cs typeface="Verdana"/>
              </a:rPr>
              <a:t> </a:t>
            </a:r>
            <a:r>
              <a:rPr sz="1900" dirty="0">
                <a:solidFill>
                  <a:schemeClr val="bg1"/>
                </a:solidFill>
                <a:latin typeface="Verdana"/>
                <a:cs typeface="Verdana"/>
              </a:rPr>
              <a:t>of</a:t>
            </a:r>
            <a:r>
              <a:rPr sz="1900" spc="-75" dirty="0">
                <a:solidFill>
                  <a:schemeClr val="bg1"/>
                </a:solidFill>
                <a:latin typeface="Verdana"/>
                <a:cs typeface="Verdana"/>
              </a:rPr>
              <a:t> </a:t>
            </a:r>
            <a:r>
              <a:rPr sz="1900" dirty="0">
                <a:solidFill>
                  <a:schemeClr val="bg1"/>
                </a:solidFill>
                <a:latin typeface="Verdana"/>
                <a:cs typeface="Verdana"/>
              </a:rPr>
              <a:t>text</a:t>
            </a:r>
            <a:r>
              <a:rPr sz="1900" spc="-50" dirty="0">
                <a:solidFill>
                  <a:schemeClr val="bg1"/>
                </a:solidFill>
                <a:latin typeface="Verdana"/>
                <a:cs typeface="Verdana"/>
              </a:rPr>
              <a:t> </a:t>
            </a:r>
            <a:r>
              <a:rPr sz="1900" dirty="0">
                <a:solidFill>
                  <a:schemeClr val="bg1"/>
                </a:solidFill>
                <a:latin typeface="Verdana"/>
                <a:cs typeface="Verdana"/>
              </a:rPr>
              <a:t>data,</a:t>
            </a:r>
            <a:r>
              <a:rPr sz="1900" spc="-65" dirty="0">
                <a:solidFill>
                  <a:schemeClr val="bg1"/>
                </a:solidFill>
                <a:latin typeface="Verdana"/>
                <a:cs typeface="Verdana"/>
              </a:rPr>
              <a:t> </a:t>
            </a:r>
            <a:r>
              <a:rPr sz="1900" dirty="0">
                <a:solidFill>
                  <a:schemeClr val="bg1"/>
                </a:solidFill>
                <a:latin typeface="Verdana"/>
                <a:cs typeface="Verdana"/>
              </a:rPr>
              <a:t>showing</a:t>
            </a:r>
            <a:r>
              <a:rPr sz="1900" spc="-40" dirty="0">
                <a:solidFill>
                  <a:schemeClr val="bg1"/>
                </a:solidFill>
                <a:latin typeface="Verdana"/>
                <a:cs typeface="Verdana"/>
              </a:rPr>
              <a:t> </a:t>
            </a:r>
            <a:r>
              <a:rPr sz="1900" dirty="0">
                <a:solidFill>
                  <a:schemeClr val="bg1"/>
                </a:solidFill>
                <a:latin typeface="Verdana"/>
                <a:cs typeface="Verdana"/>
              </a:rPr>
              <a:t>remarkable</a:t>
            </a:r>
            <a:r>
              <a:rPr sz="1900" spc="-30" dirty="0">
                <a:solidFill>
                  <a:schemeClr val="bg1"/>
                </a:solidFill>
                <a:latin typeface="Verdana"/>
                <a:cs typeface="Verdana"/>
              </a:rPr>
              <a:t> </a:t>
            </a:r>
            <a:r>
              <a:rPr sz="1900" dirty="0">
                <a:solidFill>
                  <a:schemeClr val="bg1"/>
                </a:solidFill>
                <a:latin typeface="Verdana"/>
                <a:cs typeface="Verdana"/>
              </a:rPr>
              <a:t>abilities</a:t>
            </a:r>
            <a:r>
              <a:rPr sz="1900" spc="-25" dirty="0">
                <a:solidFill>
                  <a:schemeClr val="bg1"/>
                </a:solidFill>
                <a:latin typeface="Verdana"/>
                <a:cs typeface="Verdana"/>
              </a:rPr>
              <a:t> in </a:t>
            </a:r>
            <a:r>
              <a:rPr sz="1900" dirty="0">
                <a:solidFill>
                  <a:schemeClr val="bg1"/>
                </a:solidFill>
                <a:latin typeface="Verdana"/>
                <a:cs typeface="Verdana"/>
              </a:rPr>
              <a:t>understanding</a:t>
            </a:r>
            <a:r>
              <a:rPr sz="1900" spc="-65" dirty="0">
                <a:solidFill>
                  <a:schemeClr val="bg1"/>
                </a:solidFill>
                <a:latin typeface="Verdana"/>
                <a:cs typeface="Verdana"/>
              </a:rPr>
              <a:t> </a:t>
            </a:r>
            <a:r>
              <a:rPr sz="1900" dirty="0">
                <a:solidFill>
                  <a:schemeClr val="bg1"/>
                </a:solidFill>
                <a:latin typeface="Verdana"/>
                <a:cs typeface="Verdana"/>
              </a:rPr>
              <a:t>context</a:t>
            </a:r>
            <a:r>
              <a:rPr sz="1900" spc="-90" dirty="0">
                <a:solidFill>
                  <a:schemeClr val="bg1"/>
                </a:solidFill>
                <a:latin typeface="Verdana"/>
                <a:cs typeface="Verdana"/>
              </a:rPr>
              <a:t>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generating</a:t>
            </a:r>
            <a:r>
              <a:rPr sz="1900" spc="-65" dirty="0">
                <a:solidFill>
                  <a:schemeClr val="bg1"/>
                </a:solidFill>
                <a:latin typeface="Verdana"/>
                <a:cs typeface="Verdana"/>
              </a:rPr>
              <a:t> </a:t>
            </a:r>
            <a:r>
              <a:rPr sz="1900" spc="-20" dirty="0">
                <a:solidFill>
                  <a:schemeClr val="bg1"/>
                </a:solidFill>
                <a:latin typeface="Verdana"/>
                <a:cs typeface="Verdana"/>
              </a:rPr>
              <a:t>human-</a:t>
            </a:r>
            <a:r>
              <a:rPr sz="1900" dirty="0">
                <a:solidFill>
                  <a:schemeClr val="bg1"/>
                </a:solidFill>
                <a:latin typeface="Verdana"/>
                <a:cs typeface="Verdana"/>
              </a:rPr>
              <a:t>like</a:t>
            </a:r>
            <a:r>
              <a:rPr sz="1900" spc="-80" dirty="0">
                <a:solidFill>
                  <a:schemeClr val="bg1"/>
                </a:solidFill>
                <a:latin typeface="Verdana"/>
                <a:cs typeface="Verdana"/>
              </a:rPr>
              <a:t> </a:t>
            </a:r>
            <a:r>
              <a:rPr sz="1900" spc="-10" dirty="0">
                <a:solidFill>
                  <a:schemeClr val="bg1"/>
                </a:solidFill>
                <a:latin typeface="Verdana"/>
                <a:cs typeface="Verdana"/>
              </a:rPr>
              <a:t>text.</a:t>
            </a:r>
            <a:endParaRPr sz="1900" dirty="0">
              <a:solidFill>
                <a:schemeClr val="bg1"/>
              </a:solidFill>
              <a:latin typeface="Verdana"/>
              <a:cs typeface="Verdana"/>
            </a:endParaRPr>
          </a:p>
          <a:p>
            <a:pPr marR="2764155" algn="r">
              <a:lnSpc>
                <a:spcPts val="1435"/>
              </a:lnSpc>
            </a:pPr>
            <a:endParaRPr sz="1400" dirty="0">
              <a:latin typeface="Cambria Math"/>
              <a:cs typeface="Cambria Math"/>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702359" y="1218691"/>
            <a:ext cx="7886470" cy="382797"/>
          </a:xfrm>
          <a:prstGeom prst="rect">
            <a:avLst/>
          </a:prstGeom>
        </p:spPr>
        <p:txBody>
          <a:bodyPr vert="horz" wrap="square" lIns="0" tIns="13335" rIns="0" bIns="0" rtlCol="0">
            <a:spAutoFit/>
          </a:bodyPr>
          <a:lstStyle/>
          <a:p>
            <a:pPr marL="12700">
              <a:lnSpc>
                <a:spcPct val="100000"/>
              </a:lnSpc>
              <a:spcBef>
                <a:spcPts val="105"/>
              </a:spcBef>
            </a:pP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dirty="0">
                <a:solidFill>
                  <a:schemeClr val="bg1"/>
                </a:solidFill>
                <a:latin typeface="Verdana"/>
                <a:cs typeface="Verdana"/>
              </a:rPr>
              <a:t>Engine</a:t>
            </a:r>
            <a:r>
              <a:rPr sz="2400" b="1" i="1" spc="-35" dirty="0">
                <a:solidFill>
                  <a:schemeClr val="bg1"/>
                </a:solidFill>
                <a:latin typeface="Verdana"/>
                <a:cs typeface="Verdana"/>
              </a:rPr>
              <a:t> </a:t>
            </a:r>
            <a:r>
              <a:rPr sz="2400" b="1" i="1" dirty="0">
                <a:solidFill>
                  <a:schemeClr val="bg1"/>
                </a:solidFill>
                <a:latin typeface="Verdana"/>
                <a:cs typeface="Verdana"/>
              </a:rPr>
              <a:t>of</a:t>
            </a:r>
            <a:r>
              <a:rPr sz="2400" b="1" i="1" spc="-20" dirty="0">
                <a:solidFill>
                  <a:schemeClr val="bg1"/>
                </a:solidFill>
                <a:latin typeface="Verdana"/>
                <a:cs typeface="Verdana"/>
              </a:rPr>
              <a:t> </a:t>
            </a:r>
            <a:r>
              <a:rPr sz="2400" b="1" i="1" dirty="0">
                <a:solidFill>
                  <a:schemeClr val="bg1"/>
                </a:solidFill>
                <a:latin typeface="Verdana"/>
                <a:cs typeface="Verdana"/>
              </a:rPr>
              <a:t>Innovation:</a:t>
            </a:r>
            <a:r>
              <a:rPr sz="2400" b="1" i="1" spc="-15" dirty="0">
                <a:solidFill>
                  <a:schemeClr val="bg1"/>
                </a:solidFill>
                <a:latin typeface="Verdana"/>
                <a:cs typeface="Verdana"/>
              </a:rPr>
              <a:t> </a:t>
            </a: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spc="-10" dirty="0">
                <a:solidFill>
                  <a:schemeClr val="bg1"/>
                </a:solidFill>
                <a:latin typeface="Verdana"/>
                <a:cs typeface="Verdana"/>
              </a:rPr>
              <a:t>Transformer</a:t>
            </a:r>
            <a:endParaRPr sz="2400" dirty="0">
              <a:solidFill>
                <a:schemeClr val="bg1"/>
              </a:solidFill>
              <a:latin typeface="Verdana"/>
              <a:cs typeface="Verdana"/>
            </a:endParaRPr>
          </a:p>
        </p:txBody>
      </p:sp>
      <p:pic>
        <p:nvPicPr>
          <p:cNvPr id="4" name="object 4"/>
          <p:cNvPicPr/>
          <p:nvPr/>
        </p:nvPicPr>
        <p:blipFill>
          <a:blip r:embed="rId2" cstate="print"/>
          <a:stretch>
            <a:fillRect/>
          </a:stretch>
        </p:blipFill>
        <p:spPr>
          <a:xfrm>
            <a:off x="655434" y="1889125"/>
            <a:ext cx="4687013" cy="3294237"/>
          </a:xfrm>
          <a:prstGeom prst="rect">
            <a:avLst/>
          </a:prstGeom>
        </p:spPr>
      </p:pic>
      <p:pic>
        <p:nvPicPr>
          <p:cNvPr id="5" name="object 5"/>
          <p:cNvPicPr/>
          <p:nvPr/>
        </p:nvPicPr>
        <p:blipFill>
          <a:blip r:embed="rId3" cstate="print"/>
          <a:stretch>
            <a:fillRect/>
          </a:stretch>
        </p:blipFill>
        <p:spPr>
          <a:xfrm>
            <a:off x="6240017" y="1700783"/>
            <a:ext cx="4687062" cy="3824097"/>
          </a:xfrm>
          <a:prstGeom prst="rect">
            <a:avLst/>
          </a:prstGeom>
        </p:spPr>
      </p:pic>
      <p:sp>
        <p:nvSpPr>
          <p:cNvPr id="6" name="object 6"/>
          <p:cNvSpPr txBox="1"/>
          <p:nvPr/>
        </p:nvSpPr>
        <p:spPr>
          <a:xfrm>
            <a:off x="7183881" y="5679135"/>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
        <p:nvSpPr>
          <p:cNvPr id="7" name="object 7"/>
          <p:cNvSpPr txBox="1"/>
          <p:nvPr/>
        </p:nvSpPr>
        <p:spPr>
          <a:xfrm>
            <a:off x="918159" y="5680659"/>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object 3"/>
          <p:cNvGrpSpPr/>
          <p:nvPr/>
        </p:nvGrpSpPr>
        <p:grpSpPr>
          <a:xfrm>
            <a:off x="5010403" y="1622425"/>
            <a:ext cx="6488430" cy="619125"/>
            <a:chOff x="5010403" y="1622425"/>
            <a:chExt cx="6488430" cy="619125"/>
          </a:xfrm>
        </p:grpSpPr>
        <p:sp>
          <p:nvSpPr>
            <p:cNvPr id="4" name="object 4"/>
            <p:cNvSpPr/>
            <p:nvPr/>
          </p:nvSpPr>
          <p:spPr>
            <a:xfrm>
              <a:off x="5016753" y="1628775"/>
              <a:ext cx="6475730" cy="606425"/>
            </a:xfrm>
            <a:custGeom>
              <a:avLst/>
              <a:gdLst/>
              <a:ahLst/>
              <a:cxnLst/>
              <a:rect l="l" t="t" r="r" b="b"/>
              <a:pathLst>
                <a:path w="6475730" h="606425">
                  <a:moveTo>
                    <a:pt x="6172327" y="0"/>
                  </a:moveTo>
                  <a:lnTo>
                    <a:pt x="6172327" y="75819"/>
                  </a:lnTo>
                  <a:lnTo>
                    <a:pt x="0" y="75819"/>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5" name="object 5"/>
            <p:cNvSpPr/>
            <p:nvPr/>
          </p:nvSpPr>
          <p:spPr>
            <a:xfrm>
              <a:off x="5016753" y="1628775"/>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478"/>
                  </a:lnTo>
                  <a:lnTo>
                    <a:pt x="0" y="530478"/>
                  </a:lnTo>
                  <a:lnTo>
                    <a:pt x="0" y="75819"/>
                  </a:lnTo>
                  <a:close/>
                </a:path>
              </a:pathLst>
            </a:custGeom>
            <a:ln w="12700">
              <a:solidFill>
                <a:srgbClr val="CCD2EA"/>
              </a:solidFill>
            </a:ln>
          </p:spPr>
          <p:txBody>
            <a:bodyPr wrap="square" lIns="0" tIns="0" rIns="0" bIns="0" rtlCol="0"/>
            <a:lstStyle/>
            <a:p>
              <a:endParaRPr/>
            </a:p>
          </p:txBody>
        </p:sp>
      </p:grpSp>
      <p:sp>
        <p:nvSpPr>
          <p:cNvPr id="6" name="object 6"/>
          <p:cNvSpPr txBox="1"/>
          <p:nvPr/>
        </p:nvSpPr>
        <p:spPr>
          <a:xfrm>
            <a:off x="7308850" y="1674063"/>
            <a:ext cx="1539875" cy="316865"/>
          </a:xfrm>
          <a:prstGeom prst="rect">
            <a:avLst/>
          </a:prstGeom>
        </p:spPr>
        <p:txBody>
          <a:bodyPr vert="horz" wrap="square" lIns="0" tIns="13970" rIns="0" bIns="0" rtlCol="0">
            <a:spAutoFit/>
          </a:bodyPr>
          <a:lstStyle/>
          <a:p>
            <a:pPr marL="12700">
              <a:lnSpc>
                <a:spcPct val="100000"/>
              </a:lnSpc>
              <a:spcBef>
                <a:spcPts val="110"/>
              </a:spcBef>
            </a:pPr>
            <a:r>
              <a:rPr sz="1900" spc="-10" dirty="0">
                <a:latin typeface="Verdana"/>
                <a:cs typeface="Verdana"/>
              </a:rPr>
              <a:t>Tokenization</a:t>
            </a:r>
            <a:endParaRPr sz="1900">
              <a:latin typeface="Verdana"/>
              <a:cs typeface="Verdana"/>
            </a:endParaRPr>
          </a:p>
        </p:txBody>
      </p:sp>
      <p:grpSp>
        <p:nvGrpSpPr>
          <p:cNvPr id="7" name="object 7"/>
          <p:cNvGrpSpPr/>
          <p:nvPr/>
        </p:nvGrpSpPr>
        <p:grpSpPr>
          <a:xfrm>
            <a:off x="693394" y="1622425"/>
            <a:ext cx="4330065" cy="619125"/>
            <a:chOff x="693394" y="1622425"/>
            <a:chExt cx="4330065" cy="619125"/>
          </a:xfrm>
        </p:grpSpPr>
        <p:sp>
          <p:nvSpPr>
            <p:cNvPr id="8" name="object 8"/>
            <p:cNvSpPr/>
            <p:nvPr/>
          </p:nvSpPr>
          <p:spPr>
            <a:xfrm>
              <a:off x="699744" y="1628775"/>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1"/>
                  </a:lnTo>
                  <a:lnTo>
                    <a:pt x="0" y="505205"/>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5"/>
                  </a:lnTo>
                  <a:lnTo>
                    <a:pt x="4316882" y="101091"/>
                  </a:lnTo>
                  <a:lnTo>
                    <a:pt x="4308944" y="61721"/>
                  </a:lnTo>
                  <a:lnTo>
                    <a:pt x="4287291" y="29590"/>
                  </a:lnTo>
                  <a:lnTo>
                    <a:pt x="4255160" y="7937"/>
                  </a:lnTo>
                  <a:lnTo>
                    <a:pt x="4215790" y="0"/>
                  </a:lnTo>
                  <a:close/>
                </a:path>
              </a:pathLst>
            </a:custGeom>
            <a:solidFill>
              <a:srgbClr val="4371C3"/>
            </a:solidFill>
          </p:spPr>
          <p:txBody>
            <a:bodyPr wrap="square" lIns="0" tIns="0" rIns="0" bIns="0" rtlCol="0"/>
            <a:lstStyle/>
            <a:p>
              <a:endParaRPr/>
            </a:p>
          </p:txBody>
        </p:sp>
        <p:sp>
          <p:nvSpPr>
            <p:cNvPr id="9" name="object 9"/>
            <p:cNvSpPr/>
            <p:nvPr/>
          </p:nvSpPr>
          <p:spPr>
            <a:xfrm>
              <a:off x="699744" y="1628775"/>
              <a:ext cx="4317365" cy="606425"/>
            </a:xfrm>
            <a:custGeom>
              <a:avLst/>
              <a:gdLst/>
              <a:ahLst/>
              <a:cxnLst/>
              <a:rect l="l" t="t" r="r" b="b"/>
              <a:pathLst>
                <a:path w="4317365" h="606425">
                  <a:moveTo>
                    <a:pt x="0" y="101091"/>
                  </a:moveTo>
                  <a:lnTo>
                    <a:pt x="7940" y="61722"/>
                  </a:lnTo>
                  <a:lnTo>
                    <a:pt x="29594" y="29591"/>
                  </a:lnTo>
                  <a:lnTo>
                    <a:pt x="61711" y="7937"/>
                  </a:lnTo>
                  <a:lnTo>
                    <a:pt x="101041" y="0"/>
                  </a:lnTo>
                  <a:lnTo>
                    <a:pt x="4215790" y="0"/>
                  </a:lnTo>
                  <a:lnTo>
                    <a:pt x="4255160" y="7937"/>
                  </a:lnTo>
                  <a:lnTo>
                    <a:pt x="4287291" y="29590"/>
                  </a:lnTo>
                  <a:lnTo>
                    <a:pt x="4308944" y="61721"/>
                  </a:lnTo>
                  <a:lnTo>
                    <a:pt x="4316882" y="101091"/>
                  </a:lnTo>
                  <a:lnTo>
                    <a:pt x="4316882" y="505205"/>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5"/>
                  </a:lnTo>
                  <a:lnTo>
                    <a:pt x="0" y="101091"/>
                  </a:lnTo>
                  <a:close/>
                </a:path>
              </a:pathLst>
            </a:custGeom>
            <a:ln w="12700">
              <a:solidFill>
                <a:srgbClr val="FFFFFF"/>
              </a:solidFill>
            </a:ln>
          </p:spPr>
          <p:txBody>
            <a:bodyPr wrap="square" lIns="0" tIns="0" rIns="0" bIns="0" rtlCol="0"/>
            <a:lstStyle/>
            <a:p>
              <a:endParaRPr/>
            </a:p>
          </p:txBody>
        </p:sp>
      </p:grpSp>
      <p:sp>
        <p:nvSpPr>
          <p:cNvPr id="10" name="object 10"/>
          <p:cNvSpPr txBox="1"/>
          <p:nvPr/>
        </p:nvSpPr>
        <p:spPr>
          <a:xfrm>
            <a:off x="699517" y="1090543"/>
            <a:ext cx="9867670" cy="794448"/>
          </a:xfrm>
          <a:prstGeom prst="rect">
            <a:avLst/>
          </a:prstGeom>
        </p:spPr>
        <p:txBody>
          <a:bodyPr vert="horz" wrap="square" lIns="0" tIns="108585" rIns="0" bIns="0" rtlCol="0">
            <a:spAutoFit/>
          </a:bodyPr>
          <a:lstStyle/>
          <a:p>
            <a:pPr marL="12700">
              <a:lnSpc>
                <a:spcPct val="100000"/>
              </a:lnSpc>
              <a:spcBef>
                <a:spcPts val="855"/>
              </a:spcBef>
            </a:pPr>
            <a:r>
              <a:rPr sz="2400" b="1" i="1" dirty="0">
                <a:solidFill>
                  <a:schemeClr val="bg1"/>
                </a:solidFill>
                <a:latin typeface="Verdana"/>
                <a:cs typeface="Verdana"/>
              </a:rPr>
              <a:t>Unveiling</a:t>
            </a:r>
            <a:r>
              <a:rPr sz="2400" b="1" i="1" spc="-40" dirty="0">
                <a:solidFill>
                  <a:schemeClr val="bg1"/>
                </a:solidFill>
                <a:latin typeface="Verdana"/>
                <a:cs typeface="Verdana"/>
              </a:rPr>
              <a:t> </a:t>
            </a:r>
            <a:r>
              <a:rPr sz="2400" b="1" i="1" dirty="0">
                <a:solidFill>
                  <a:schemeClr val="bg1"/>
                </a:solidFill>
                <a:latin typeface="Verdana"/>
                <a:cs typeface="Verdana"/>
              </a:rPr>
              <a:t>How</a:t>
            </a:r>
            <a:r>
              <a:rPr sz="2400" b="1" i="1" spc="-15" dirty="0">
                <a:solidFill>
                  <a:schemeClr val="bg1"/>
                </a:solidFill>
                <a:latin typeface="Verdana"/>
                <a:cs typeface="Verdana"/>
              </a:rPr>
              <a:t> </a:t>
            </a:r>
            <a:r>
              <a:rPr sz="2400" b="1" i="1" dirty="0">
                <a:solidFill>
                  <a:schemeClr val="bg1"/>
                </a:solidFill>
                <a:latin typeface="Verdana"/>
                <a:cs typeface="Verdana"/>
              </a:rPr>
              <a:t>Large</a:t>
            </a:r>
            <a:r>
              <a:rPr sz="2400" b="1" i="1" spc="-40" dirty="0">
                <a:solidFill>
                  <a:schemeClr val="bg1"/>
                </a:solidFill>
                <a:latin typeface="Verdana"/>
                <a:cs typeface="Verdana"/>
              </a:rPr>
              <a:t> </a:t>
            </a:r>
            <a:r>
              <a:rPr sz="2400" b="1" i="1" dirty="0">
                <a:solidFill>
                  <a:schemeClr val="bg1"/>
                </a:solidFill>
                <a:latin typeface="Verdana"/>
                <a:cs typeface="Verdana"/>
              </a:rPr>
              <a:t>Language</a:t>
            </a:r>
            <a:r>
              <a:rPr sz="2400" b="1" i="1" spc="-50" dirty="0">
                <a:solidFill>
                  <a:schemeClr val="bg1"/>
                </a:solidFill>
                <a:latin typeface="Verdana"/>
                <a:cs typeface="Verdana"/>
              </a:rPr>
              <a:t> </a:t>
            </a:r>
            <a:r>
              <a:rPr sz="2400" b="1" i="1" dirty="0">
                <a:solidFill>
                  <a:schemeClr val="bg1"/>
                </a:solidFill>
                <a:latin typeface="Verdana"/>
                <a:cs typeface="Verdana"/>
              </a:rPr>
              <a:t>Models</a:t>
            </a:r>
            <a:r>
              <a:rPr sz="2400" b="1" i="1" spc="-30" dirty="0">
                <a:solidFill>
                  <a:schemeClr val="bg1"/>
                </a:solidFill>
                <a:latin typeface="Verdana"/>
                <a:cs typeface="Verdana"/>
              </a:rPr>
              <a:t> </a:t>
            </a:r>
            <a:r>
              <a:rPr sz="2400" b="1" i="1" dirty="0">
                <a:solidFill>
                  <a:schemeClr val="bg1"/>
                </a:solidFill>
                <a:latin typeface="Verdana"/>
                <a:cs typeface="Verdana"/>
              </a:rPr>
              <a:t>Process</a:t>
            </a:r>
            <a:r>
              <a:rPr sz="2400" b="1" i="1" spc="-20" dirty="0">
                <a:solidFill>
                  <a:schemeClr val="bg1"/>
                </a:solidFill>
                <a:latin typeface="Verdana"/>
                <a:cs typeface="Verdana"/>
              </a:rPr>
              <a:t> Text</a:t>
            </a:r>
            <a:endParaRPr sz="2400" dirty="0">
              <a:solidFill>
                <a:schemeClr val="bg1"/>
              </a:solidFill>
              <a:latin typeface="Verdana"/>
              <a:cs typeface="Verdana"/>
            </a:endParaRPr>
          </a:p>
          <a:p>
            <a:pPr marL="445134">
              <a:lnSpc>
                <a:spcPct val="100000"/>
              </a:lnSpc>
              <a:spcBef>
                <a:spcPts val="630"/>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1:</a:t>
            </a:r>
            <a:r>
              <a:rPr sz="1550" spc="90" dirty="0">
                <a:solidFill>
                  <a:srgbClr val="FFFFFF"/>
                </a:solidFill>
                <a:latin typeface="Verdana"/>
                <a:cs typeface="Verdana"/>
              </a:rPr>
              <a:t> </a:t>
            </a:r>
            <a:r>
              <a:rPr sz="1550" dirty="0">
                <a:solidFill>
                  <a:srgbClr val="FFFFFF"/>
                </a:solidFill>
                <a:latin typeface="Verdana"/>
                <a:cs typeface="Verdana"/>
              </a:rPr>
              <a:t>Convert</a:t>
            </a:r>
            <a:r>
              <a:rPr sz="1550" spc="70" dirty="0">
                <a:solidFill>
                  <a:srgbClr val="FFFFFF"/>
                </a:solidFill>
                <a:latin typeface="Verdana"/>
                <a:cs typeface="Verdana"/>
              </a:rPr>
              <a:t> </a:t>
            </a:r>
            <a:r>
              <a:rPr sz="1550" dirty="0">
                <a:solidFill>
                  <a:srgbClr val="FFFFFF"/>
                </a:solidFill>
                <a:latin typeface="Verdana"/>
                <a:cs typeface="Verdana"/>
              </a:rPr>
              <a:t>words</a:t>
            </a:r>
            <a:r>
              <a:rPr sz="1550" spc="85" dirty="0">
                <a:solidFill>
                  <a:srgbClr val="FFFFFF"/>
                </a:solidFill>
                <a:latin typeface="Verdana"/>
                <a:cs typeface="Verdana"/>
              </a:rPr>
              <a:t> </a:t>
            </a:r>
            <a:r>
              <a:rPr sz="1550" dirty="0">
                <a:solidFill>
                  <a:srgbClr val="FFFFFF"/>
                </a:solidFill>
                <a:latin typeface="Verdana"/>
                <a:cs typeface="Verdana"/>
              </a:rPr>
              <a:t>to</a:t>
            </a:r>
            <a:r>
              <a:rPr sz="1550" spc="65" dirty="0">
                <a:solidFill>
                  <a:srgbClr val="FFFFFF"/>
                </a:solidFill>
                <a:latin typeface="Verdana"/>
                <a:cs typeface="Verdana"/>
              </a:rPr>
              <a:t> </a:t>
            </a:r>
            <a:r>
              <a:rPr sz="1550" spc="-10" dirty="0">
                <a:solidFill>
                  <a:srgbClr val="FFFFFF"/>
                </a:solidFill>
                <a:latin typeface="Verdana"/>
                <a:cs typeface="Verdana"/>
              </a:rPr>
              <a:t>number</a:t>
            </a:r>
            <a:endParaRPr sz="1550" dirty="0">
              <a:latin typeface="Verdana"/>
              <a:cs typeface="Verdana"/>
            </a:endParaRPr>
          </a:p>
        </p:txBody>
      </p:sp>
      <p:sp>
        <p:nvSpPr>
          <p:cNvPr id="11" name="object 11"/>
          <p:cNvSpPr txBox="1"/>
          <p:nvPr/>
        </p:nvSpPr>
        <p:spPr>
          <a:xfrm>
            <a:off x="2291842" y="1893519"/>
            <a:ext cx="113220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(token</a:t>
            </a:r>
            <a:r>
              <a:rPr sz="1550" spc="100" dirty="0">
                <a:solidFill>
                  <a:srgbClr val="FFFFFF"/>
                </a:solidFill>
                <a:latin typeface="Verdana"/>
                <a:cs typeface="Verdana"/>
              </a:rPr>
              <a:t> </a:t>
            </a:r>
            <a:r>
              <a:rPr sz="1550" spc="-20" dirty="0">
                <a:solidFill>
                  <a:srgbClr val="FFFFFF"/>
                </a:solidFill>
                <a:latin typeface="Verdana"/>
                <a:cs typeface="Verdana"/>
              </a:rPr>
              <a:t>ids)</a:t>
            </a:r>
            <a:endParaRPr sz="1550">
              <a:latin typeface="Verdana"/>
              <a:cs typeface="Verdana"/>
            </a:endParaRPr>
          </a:p>
        </p:txBody>
      </p:sp>
      <p:grpSp>
        <p:nvGrpSpPr>
          <p:cNvPr id="12" name="object 12"/>
          <p:cNvGrpSpPr/>
          <p:nvPr/>
        </p:nvGrpSpPr>
        <p:grpSpPr>
          <a:xfrm>
            <a:off x="5010403" y="2289429"/>
            <a:ext cx="6488430" cy="619125"/>
            <a:chOff x="5010403" y="2289429"/>
            <a:chExt cx="6488430" cy="619125"/>
          </a:xfrm>
        </p:grpSpPr>
        <p:sp>
          <p:nvSpPr>
            <p:cNvPr id="13" name="object 13"/>
            <p:cNvSpPr/>
            <p:nvPr/>
          </p:nvSpPr>
          <p:spPr>
            <a:xfrm>
              <a:off x="5016753" y="2295779"/>
              <a:ext cx="6475730" cy="606425"/>
            </a:xfrm>
            <a:custGeom>
              <a:avLst/>
              <a:gdLst/>
              <a:ahLst/>
              <a:cxnLst/>
              <a:rect l="l" t="t" r="r" b="b"/>
              <a:pathLst>
                <a:path w="6475730" h="606425">
                  <a:moveTo>
                    <a:pt x="6172327" y="0"/>
                  </a:moveTo>
                  <a:lnTo>
                    <a:pt x="6172327" y="75819"/>
                  </a:lnTo>
                  <a:lnTo>
                    <a:pt x="0" y="75819"/>
                  </a:lnTo>
                  <a:lnTo>
                    <a:pt x="0" y="530606"/>
                  </a:lnTo>
                  <a:lnTo>
                    <a:pt x="6172327" y="530606"/>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14" name="object 14"/>
            <p:cNvSpPr/>
            <p:nvPr/>
          </p:nvSpPr>
          <p:spPr>
            <a:xfrm>
              <a:off x="5016753" y="2295779"/>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606"/>
                  </a:lnTo>
                  <a:lnTo>
                    <a:pt x="0" y="530606"/>
                  </a:lnTo>
                  <a:lnTo>
                    <a:pt x="0" y="75819"/>
                  </a:lnTo>
                  <a:close/>
                </a:path>
              </a:pathLst>
            </a:custGeom>
            <a:ln w="12700">
              <a:solidFill>
                <a:srgbClr val="CCD2EA"/>
              </a:solidFill>
            </a:ln>
          </p:spPr>
          <p:txBody>
            <a:bodyPr wrap="square" lIns="0" tIns="0" rIns="0" bIns="0" rtlCol="0"/>
            <a:lstStyle/>
            <a:p>
              <a:endParaRPr/>
            </a:p>
          </p:txBody>
        </p:sp>
      </p:grpSp>
      <p:sp>
        <p:nvSpPr>
          <p:cNvPr id="15" name="object 15"/>
          <p:cNvSpPr txBox="1"/>
          <p:nvPr/>
        </p:nvSpPr>
        <p:spPr>
          <a:xfrm>
            <a:off x="6926326" y="2341625"/>
            <a:ext cx="230187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Token</a:t>
            </a:r>
            <a:r>
              <a:rPr sz="1900" spc="-120" dirty="0">
                <a:latin typeface="Verdana"/>
                <a:cs typeface="Verdana"/>
              </a:rPr>
              <a:t> </a:t>
            </a:r>
            <a:r>
              <a:rPr sz="1900" spc="-10" dirty="0">
                <a:latin typeface="Verdana"/>
                <a:cs typeface="Verdana"/>
              </a:rPr>
              <a:t>Embeddings</a:t>
            </a:r>
            <a:endParaRPr sz="1900">
              <a:latin typeface="Verdana"/>
              <a:cs typeface="Verdana"/>
            </a:endParaRPr>
          </a:p>
        </p:txBody>
      </p:sp>
      <p:grpSp>
        <p:nvGrpSpPr>
          <p:cNvPr id="16" name="object 16"/>
          <p:cNvGrpSpPr/>
          <p:nvPr/>
        </p:nvGrpSpPr>
        <p:grpSpPr>
          <a:xfrm>
            <a:off x="693394" y="2289429"/>
            <a:ext cx="4330065" cy="619125"/>
            <a:chOff x="693394" y="2289429"/>
            <a:chExt cx="4330065" cy="619125"/>
          </a:xfrm>
        </p:grpSpPr>
        <p:sp>
          <p:nvSpPr>
            <p:cNvPr id="17" name="object 17"/>
            <p:cNvSpPr/>
            <p:nvPr/>
          </p:nvSpPr>
          <p:spPr>
            <a:xfrm>
              <a:off x="699744" y="2295779"/>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2"/>
                  </a:lnTo>
                  <a:lnTo>
                    <a:pt x="0" y="505333"/>
                  </a:lnTo>
                  <a:lnTo>
                    <a:pt x="7940" y="544629"/>
                  </a:lnTo>
                  <a:lnTo>
                    <a:pt x="29594" y="576722"/>
                  </a:lnTo>
                  <a:lnTo>
                    <a:pt x="61711" y="598362"/>
                  </a:lnTo>
                  <a:lnTo>
                    <a:pt x="101041" y="606298"/>
                  </a:lnTo>
                  <a:lnTo>
                    <a:pt x="4215790" y="606298"/>
                  </a:lnTo>
                  <a:lnTo>
                    <a:pt x="4255160" y="598362"/>
                  </a:lnTo>
                  <a:lnTo>
                    <a:pt x="4287291" y="576722"/>
                  </a:lnTo>
                  <a:lnTo>
                    <a:pt x="4308944" y="544629"/>
                  </a:lnTo>
                  <a:lnTo>
                    <a:pt x="4316882" y="505333"/>
                  </a:lnTo>
                  <a:lnTo>
                    <a:pt x="4316882" y="101092"/>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18" name="object 18"/>
            <p:cNvSpPr/>
            <p:nvPr/>
          </p:nvSpPr>
          <p:spPr>
            <a:xfrm>
              <a:off x="699744" y="2295779"/>
              <a:ext cx="4317365" cy="606425"/>
            </a:xfrm>
            <a:custGeom>
              <a:avLst/>
              <a:gdLst/>
              <a:ahLst/>
              <a:cxnLst/>
              <a:rect l="l" t="t" r="r" b="b"/>
              <a:pathLst>
                <a:path w="4317365" h="606425">
                  <a:moveTo>
                    <a:pt x="0" y="101092"/>
                  </a:moveTo>
                  <a:lnTo>
                    <a:pt x="7940" y="61775"/>
                  </a:lnTo>
                  <a:lnTo>
                    <a:pt x="29594" y="29638"/>
                  </a:lnTo>
                  <a:lnTo>
                    <a:pt x="61711" y="7955"/>
                  </a:lnTo>
                  <a:lnTo>
                    <a:pt x="101041" y="0"/>
                  </a:lnTo>
                  <a:lnTo>
                    <a:pt x="4215790" y="0"/>
                  </a:lnTo>
                  <a:lnTo>
                    <a:pt x="4255160" y="7955"/>
                  </a:lnTo>
                  <a:lnTo>
                    <a:pt x="4287291" y="29638"/>
                  </a:lnTo>
                  <a:lnTo>
                    <a:pt x="4308944" y="61775"/>
                  </a:lnTo>
                  <a:lnTo>
                    <a:pt x="4316882" y="101092"/>
                  </a:lnTo>
                  <a:lnTo>
                    <a:pt x="4316882" y="505333"/>
                  </a:lnTo>
                  <a:lnTo>
                    <a:pt x="4308944" y="544629"/>
                  </a:lnTo>
                  <a:lnTo>
                    <a:pt x="4287291" y="576722"/>
                  </a:lnTo>
                  <a:lnTo>
                    <a:pt x="4255160" y="598362"/>
                  </a:lnTo>
                  <a:lnTo>
                    <a:pt x="4215790" y="606298"/>
                  </a:lnTo>
                  <a:lnTo>
                    <a:pt x="101041" y="606298"/>
                  </a:lnTo>
                  <a:lnTo>
                    <a:pt x="61711" y="598362"/>
                  </a:lnTo>
                  <a:lnTo>
                    <a:pt x="29594" y="576722"/>
                  </a:lnTo>
                  <a:lnTo>
                    <a:pt x="7940" y="544629"/>
                  </a:lnTo>
                  <a:lnTo>
                    <a:pt x="0" y="505333"/>
                  </a:lnTo>
                  <a:lnTo>
                    <a:pt x="0" y="101092"/>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834644" y="2405252"/>
            <a:ext cx="4047490" cy="283845"/>
          </a:xfrm>
          <a:prstGeom prst="rect">
            <a:avLst/>
          </a:prstGeom>
        </p:spPr>
        <p:txBody>
          <a:bodyPr vert="horz" wrap="square" lIns="0" tIns="11430" rIns="0" bIns="0" rtlCol="0">
            <a:spAutoFit/>
          </a:bodyPr>
          <a:lstStyle/>
          <a:p>
            <a:pPr marL="12700">
              <a:lnSpc>
                <a:spcPct val="100000"/>
              </a:lnSpc>
              <a:spcBef>
                <a:spcPts val="90"/>
              </a:spcBef>
            </a:pPr>
            <a:r>
              <a:rPr sz="1700" dirty="0">
                <a:solidFill>
                  <a:srgbClr val="FFFFFF"/>
                </a:solidFill>
                <a:latin typeface="Verdana"/>
                <a:cs typeface="Verdana"/>
              </a:rPr>
              <a:t>Step</a:t>
            </a:r>
            <a:r>
              <a:rPr sz="1700" spc="-50" dirty="0">
                <a:solidFill>
                  <a:srgbClr val="FFFFFF"/>
                </a:solidFill>
                <a:latin typeface="Verdana"/>
                <a:cs typeface="Verdana"/>
              </a:rPr>
              <a:t> </a:t>
            </a:r>
            <a:r>
              <a:rPr sz="1700" dirty="0">
                <a:solidFill>
                  <a:srgbClr val="FFFFFF"/>
                </a:solidFill>
                <a:latin typeface="Verdana"/>
                <a:cs typeface="Verdana"/>
              </a:rPr>
              <a:t>2:</a:t>
            </a:r>
            <a:r>
              <a:rPr sz="1700" spc="-45" dirty="0">
                <a:solidFill>
                  <a:srgbClr val="FFFFFF"/>
                </a:solidFill>
                <a:latin typeface="Verdana"/>
                <a:cs typeface="Verdana"/>
              </a:rPr>
              <a:t> </a:t>
            </a:r>
            <a:r>
              <a:rPr sz="1700" dirty="0">
                <a:solidFill>
                  <a:srgbClr val="FFFFFF"/>
                </a:solidFill>
                <a:latin typeface="Verdana"/>
                <a:cs typeface="Verdana"/>
              </a:rPr>
              <a:t>Convert</a:t>
            </a:r>
            <a:r>
              <a:rPr sz="1700" spc="-35" dirty="0">
                <a:solidFill>
                  <a:srgbClr val="FFFFFF"/>
                </a:solidFill>
                <a:latin typeface="Verdana"/>
                <a:cs typeface="Verdana"/>
              </a:rPr>
              <a:t> </a:t>
            </a:r>
            <a:r>
              <a:rPr sz="1700" dirty="0">
                <a:solidFill>
                  <a:srgbClr val="FFFFFF"/>
                </a:solidFill>
                <a:latin typeface="Verdana"/>
                <a:cs typeface="Verdana"/>
              </a:rPr>
              <a:t>token</a:t>
            </a:r>
            <a:r>
              <a:rPr sz="1700" spc="-60" dirty="0">
                <a:solidFill>
                  <a:srgbClr val="FFFFFF"/>
                </a:solidFill>
                <a:latin typeface="Verdana"/>
                <a:cs typeface="Verdana"/>
              </a:rPr>
              <a:t> </a:t>
            </a:r>
            <a:r>
              <a:rPr sz="1700" dirty="0">
                <a:solidFill>
                  <a:srgbClr val="FFFFFF"/>
                </a:solidFill>
                <a:latin typeface="Verdana"/>
                <a:cs typeface="Verdana"/>
              </a:rPr>
              <a:t>ids</a:t>
            </a:r>
            <a:r>
              <a:rPr sz="1700" spc="-55" dirty="0">
                <a:solidFill>
                  <a:srgbClr val="FFFFFF"/>
                </a:solidFill>
                <a:latin typeface="Verdana"/>
                <a:cs typeface="Verdana"/>
              </a:rPr>
              <a:t> </a:t>
            </a:r>
            <a:r>
              <a:rPr sz="1700" dirty="0">
                <a:solidFill>
                  <a:srgbClr val="FFFFFF"/>
                </a:solidFill>
                <a:latin typeface="Verdana"/>
                <a:cs typeface="Verdana"/>
              </a:rPr>
              <a:t>into</a:t>
            </a:r>
            <a:r>
              <a:rPr sz="1700" spc="-55" dirty="0">
                <a:solidFill>
                  <a:srgbClr val="FFFFFF"/>
                </a:solidFill>
                <a:latin typeface="Verdana"/>
                <a:cs typeface="Verdana"/>
              </a:rPr>
              <a:t> </a:t>
            </a:r>
            <a:r>
              <a:rPr sz="1700" spc="-10" dirty="0">
                <a:solidFill>
                  <a:srgbClr val="FFFFFF"/>
                </a:solidFill>
                <a:latin typeface="Verdana"/>
                <a:cs typeface="Verdana"/>
              </a:rPr>
              <a:t>vector</a:t>
            </a:r>
            <a:endParaRPr sz="1700">
              <a:latin typeface="Verdana"/>
              <a:cs typeface="Verdana"/>
            </a:endParaRPr>
          </a:p>
        </p:txBody>
      </p:sp>
      <p:grpSp>
        <p:nvGrpSpPr>
          <p:cNvPr id="20" name="object 20"/>
          <p:cNvGrpSpPr/>
          <p:nvPr/>
        </p:nvGrpSpPr>
        <p:grpSpPr>
          <a:xfrm>
            <a:off x="5010403" y="2956560"/>
            <a:ext cx="6488430" cy="619125"/>
            <a:chOff x="5010403" y="2956560"/>
            <a:chExt cx="6488430" cy="619125"/>
          </a:xfrm>
        </p:grpSpPr>
        <p:sp>
          <p:nvSpPr>
            <p:cNvPr id="21" name="object 21"/>
            <p:cNvSpPr/>
            <p:nvPr/>
          </p:nvSpPr>
          <p:spPr>
            <a:xfrm>
              <a:off x="5016753" y="2962910"/>
              <a:ext cx="6475730" cy="606425"/>
            </a:xfrm>
            <a:custGeom>
              <a:avLst/>
              <a:gdLst/>
              <a:ahLst/>
              <a:cxnLst/>
              <a:rect l="l" t="t" r="r" b="b"/>
              <a:pathLst>
                <a:path w="6475730" h="606425">
                  <a:moveTo>
                    <a:pt x="6172327" y="0"/>
                  </a:moveTo>
                  <a:lnTo>
                    <a:pt x="6172327" y="75691"/>
                  </a:lnTo>
                  <a:lnTo>
                    <a:pt x="0" y="75691"/>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2" name="object 22"/>
            <p:cNvSpPr/>
            <p:nvPr/>
          </p:nvSpPr>
          <p:spPr>
            <a:xfrm>
              <a:off x="5016753" y="2962910"/>
              <a:ext cx="6475730" cy="606425"/>
            </a:xfrm>
            <a:custGeom>
              <a:avLst/>
              <a:gdLst/>
              <a:ahLst/>
              <a:cxnLst/>
              <a:rect l="l" t="t" r="r" b="b"/>
              <a:pathLst>
                <a:path w="6475730" h="606425">
                  <a:moveTo>
                    <a:pt x="0" y="75691"/>
                  </a:moveTo>
                  <a:lnTo>
                    <a:pt x="6172327" y="75691"/>
                  </a:lnTo>
                  <a:lnTo>
                    <a:pt x="6172327" y="0"/>
                  </a:lnTo>
                  <a:lnTo>
                    <a:pt x="6475476" y="303149"/>
                  </a:lnTo>
                  <a:lnTo>
                    <a:pt x="6172327" y="606298"/>
                  </a:lnTo>
                  <a:lnTo>
                    <a:pt x="6172327" y="530478"/>
                  </a:lnTo>
                  <a:lnTo>
                    <a:pt x="0" y="530478"/>
                  </a:lnTo>
                  <a:lnTo>
                    <a:pt x="0" y="75691"/>
                  </a:lnTo>
                  <a:close/>
                </a:path>
              </a:pathLst>
            </a:custGeom>
            <a:ln w="12700">
              <a:solidFill>
                <a:srgbClr val="CCD2EA"/>
              </a:solidFill>
            </a:ln>
          </p:spPr>
          <p:txBody>
            <a:bodyPr wrap="square" lIns="0" tIns="0" rIns="0" bIns="0" rtlCol="0"/>
            <a:lstStyle/>
            <a:p>
              <a:endParaRPr/>
            </a:p>
          </p:txBody>
        </p:sp>
      </p:grpSp>
      <p:sp>
        <p:nvSpPr>
          <p:cNvPr id="23" name="object 23"/>
          <p:cNvSpPr txBox="1"/>
          <p:nvPr/>
        </p:nvSpPr>
        <p:spPr>
          <a:xfrm>
            <a:off x="6703821" y="3008756"/>
            <a:ext cx="2747010"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Positional</a:t>
            </a:r>
            <a:r>
              <a:rPr sz="1900" spc="-90" dirty="0">
                <a:latin typeface="Verdana"/>
                <a:cs typeface="Verdana"/>
              </a:rPr>
              <a:t> </a:t>
            </a:r>
            <a:r>
              <a:rPr sz="1900" spc="-10" dirty="0">
                <a:latin typeface="Verdana"/>
                <a:cs typeface="Verdana"/>
              </a:rPr>
              <a:t>Embeddings</a:t>
            </a:r>
            <a:endParaRPr sz="1900">
              <a:latin typeface="Verdana"/>
              <a:cs typeface="Verdana"/>
            </a:endParaRPr>
          </a:p>
        </p:txBody>
      </p:sp>
      <p:grpSp>
        <p:nvGrpSpPr>
          <p:cNvPr id="24" name="object 24"/>
          <p:cNvGrpSpPr/>
          <p:nvPr/>
        </p:nvGrpSpPr>
        <p:grpSpPr>
          <a:xfrm>
            <a:off x="693394" y="2956560"/>
            <a:ext cx="4330065" cy="619125"/>
            <a:chOff x="693394" y="2956560"/>
            <a:chExt cx="4330065" cy="619125"/>
          </a:xfrm>
        </p:grpSpPr>
        <p:sp>
          <p:nvSpPr>
            <p:cNvPr id="25" name="object 25"/>
            <p:cNvSpPr/>
            <p:nvPr/>
          </p:nvSpPr>
          <p:spPr>
            <a:xfrm>
              <a:off x="699744" y="2962910"/>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5"/>
                  </a:lnTo>
                  <a:lnTo>
                    <a:pt x="7940" y="544522"/>
                  </a:lnTo>
                  <a:lnTo>
                    <a:pt x="29594" y="576659"/>
                  </a:lnTo>
                  <a:lnTo>
                    <a:pt x="61711" y="598342"/>
                  </a:lnTo>
                  <a:lnTo>
                    <a:pt x="101041" y="606298"/>
                  </a:lnTo>
                  <a:lnTo>
                    <a:pt x="4215790" y="606298"/>
                  </a:lnTo>
                  <a:lnTo>
                    <a:pt x="4255160" y="598342"/>
                  </a:lnTo>
                  <a:lnTo>
                    <a:pt x="4287291" y="576659"/>
                  </a:lnTo>
                  <a:lnTo>
                    <a:pt x="4308944" y="544522"/>
                  </a:lnTo>
                  <a:lnTo>
                    <a:pt x="4316882" y="505205"/>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26" name="object 26"/>
            <p:cNvSpPr/>
            <p:nvPr/>
          </p:nvSpPr>
          <p:spPr>
            <a:xfrm>
              <a:off x="699744" y="2962910"/>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5"/>
                  </a:lnTo>
                  <a:lnTo>
                    <a:pt x="4308944" y="544522"/>
                  </a:lnTo>
                  <a:lnTo>
                    <a:pt x="4287291" y="576659"/>
                  </a:lnTo>
                  <a:lnTo>
                    <a:pt x="4255160" y="598342"/>
                  </a:lnTo>
                  <a:lnTo>
                    <a:pt x="4215790" y="606298"/>
                  </a:lnTo>
                  <a:lnTo>
                    <a:pt x="101041" y="606298"/>
                  </a:lnTo>
                  <a:lnTo>
                    <a:pt x="61711" y="598342"/>
                  </a:lnTo>
                  <a:lnTo>
                    <a:pt x="29594" y="576659"/>
                  </a:lnTo>
                  <a:lnTo>
                    <a:pt x="7940" y="544522"/>
                  </a:lnTo>
                  <a:lnTo>
                    <a:pt x="0" y="505205"/>
                  </a:lnTo>
                  <a:lnTo>
                    <a:pt x="0" y="100964"/>
                  </a:lnTo>
                  <a:close/>
                </a:path>
              </a:pathLst>
            </a:custGeom>
            <a:ln w="12700">
              <a:solidFill>
                <a:srgbClr val="FFFFFF"/>
              </a:solidFill>
            </a:ln>
          </p:spPr>
          <p:txBody>
            <a:bodyPr wrap="square" lIns="0" tIns="0" rIns="0" bIns="0" rtlCol="0"/>
            <a:lstStyle/>
            <a:p>
              <a:endParaRPr/>
            </a:p>
          </p:txBody>
        </p:sp>
      </p:grpSp>
      <p:grpSp>
        <p:nvGrpSpPr>
          <p:cNvPr id="27" name="object 27"/>
          <p:cNvGrpSpPr/>
          <p:nvPr/>
        </p:nvGrpSpPr>
        <p:grpSpPr>
          <a:xfrm>
            <a:off x="5010403" y="3623564"/>
            <a:ext cx="6488430" cy="619125"/>
            <a:chOff x="5010403" y="3623564"/>
            <a:chExt cx="6488430" cy="619125"/>
          </a:xfrm>
        </p:grpSpPr>
        <p:sp>
          <p:nvSpPr>
            <p:cNvPr id="28" name="object 28"/>
            <p:cNvSpPr/>
            <p:nvPr/>
          </p:nvSpPr>
          <p:spPr>
            <a:xfrm>
              <a:off x="5016753" y="3629914"/>
              <a:ext cx="6475730" cy="606425"/>
            </a:xfrm>
            <a:custGeom>
              <a:avLst/>
              <a:gdLst/>
              <a:ahLst/>
              <a:cxnLst/>
              <a:rect l="l" t="t" r="r" b="b"/>
              <a:pathLst>
                <a:path w="6475730" h="606425">
                  <a:moveTo>
                    <a:pt x="6172327" y="0"/>
                  </a:moveTo>
                  <a:lnTo>
                    <a:pt x="6172327" y="75818"/>
                  </a:lnTo>
                  <a:lnTo>
                    <a:pt x="0" y="75818"/>
                  </a:lnTo>
                  <a:lnTo>
                    <a:pt x="0" y="530479"/>
                  </a:lnTo>
                  <a:lnTo>
                    <a:pt x="6172327" y="530479"/>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9" name="object 29"/>
            <p:cNvSpPr/>
            <p:nvPr/>
          </p:nvSpPr>
          <p:spPr>
            <a:xfrm>
              <a:off x="5016753" y="3629914"/>
              <a:ext cx="6475730" cy="606425"/>
            </a:xfrm>
            <a:custGeom>
              <a:avLst/>
              <a:gdLst/>
              <a:ahLst/>
              <a:cxnLst/>
              <a:rect l="l" t="t" r="r" b="b"/>
              <a:pathLst>
                <a:path w="6475730" h="606425">
                  <a:moveTo>
                    <a:pt x="0" y="75818"/>
                  </a:moveTo>
                  <a:lnTo>
                    <a:pt x="6172327" y="75818"/>
                  </a:lnTo>
                  <a:lnTo>
                    <a:pt x="6172327" y="0"/>
                  </a:lnTo>
                  <a:lnTo>
                    <a:pt x="6475476" y="303149"/>
                  </a:lnTo>
                  <a:lnTo>
                    <a:pt x="6172327" y="606298"/>
                  </a:lnTo>
                  <a:lnTo>
                    <a:pt x="6172327" y="530479"/>
                  </a:lnTo>
                  <a:lnTo>
                    <a:pt x="0" y="530479"/>
                  </a:lnTo>
                  <a:lnTo>
                    <a:pt x="0" y="75818"/>
                  </a:lnTo>
                  <a:close/>
                </a:path>
              </a:pathLst>
            </a:custGeom>
            <a:ln w="12700">
              <a:solidFill>
                <a:srgbClr val="CCD2EA"/>
              </a:solidFill>
            </a:ln>
          </p:spPr>
          <p:txBody>
            <a:bodyPr wrap="square" lIns="0" tIns="0" rIns="0" bIns="0" rtlCol="0"/>
            <a:lstStyle/>
            <a:p>
              <a:endParaRPr/>
            </a:p>
          </p:txBody>
        </p:sp>
      </p:grpSp>
      <p:sp>
        <p:nvSpPr>
          <p:cNvPr id="30" name="object 30"/>
          <p:cNvSpPr txBox="1"/>
          <p:nvPr/>
        </p:nvSpPr>
        <p:spPr>
          <a:xfrm>
            <a:off x="7228078" y="3676015"/>
            <a:ext cx="1701164" cy="316230"/>
          </a:xfrm>
          <a:prstGeom prst="rect">
            <a:avLst/>
          </a:prstGeom>
        </p:spPr>
        <p:txBody>
          <a:bodyPr vert="horz" wrap="square" lIns="0" tIns="13335" rIns="0" bIns="0" rtlCol="0">
            <a:spAutoFit/>
          </a:bodyPr>
          <a:lstStyle/>
          <a:p>
            <a:pPr marL="12700">
              <a:lnSpc>
                <a:spcPct val="100000"/>
              </a:lnSpc>
              <a:spcBef>
                <a:spcPts val="105"/>
              </a:spcBef>
            </a:pPr>
            <a:r>
              <a:rPr sz="1900" spc="-30" dirty="0">
                <a:latin typeface="Verdana"/>
                <a:cs typeface="Verdana"/>
              </a:rPr>
              <a:t>Self-</a:t>
            </a:r>
            <a:r>
              <a:rPr sz="1900" spc="-10" dirty="0">
                <a:latin typeface="Verdana"/>
                <a:cs typeface="Verdana"/>
              </a:rPr>
              <a:t>Attention</a:t>
            </a:r>
            <a:endParaRPr sz="1900">
              <a:latin typeface="Verdana"/>
              <a:cs typeface="Verdana"/>
            </a:endParaRPr>
          </a:p>
        </p:txBody>
      </p:sp>
      <p:grpSp>
        <p:nvGrpSpPr>
          <p:cNvPr id="31" name="object 31"/>
          <p:cNvGrpSpPr/>
          <p:nvPr/>
        </p:nvGrpSpPr>
        <p:grpSpPr>
          <a:xfrm>
            <a:off x="693394" y="3623564"/>
            <a:ext cx="4330065" cy="619125"/>
            <a:chOff x="693394" y="3623564"/>
            <a:chExt cx="4330065" cy="619125"/>
          </a:xfrm>
        </p:grpSpPr>
        <p:sp>
          <p:nvSpPr>
            <p:cNvPr id="32" name="object 32"/>
            <p:cNvSpPr/>
            <p:nvPr/>
          </p:nvSpPr>
          <p:spPr>
            <a:xfrm>
              <a:off x="699744" y="3629914"/>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2"/>
                  </a:lnTo>
                  <a:lnTo>
                    <a:pt x="0" y="505206"/>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6"/>
                  </a:lnTo>
                  <a:lnTo>
                    <a:pt x="4316882" y="101092"/>
                  </a:lnTo>
                  <a:lnTo>
                    <a:pt x="4308944" y="61722"/>
                  </a:lnTo>
                  <a:lnTo>
                    <a:pt x="4287291" y="29591"/>
                  </a:lnTo>
                  <a:lnTo>
                    <a:pt x="4255160" y="7937"/>
                  </a:lnTo>
                  <a:lnTo>
                    <a:pt x="4215790" y="0"/>
                  </a:lnTo>
                  <a:close/>
                </a:path>
              </a:pathLst>
            </a:custGeom>
            <a:solidFill>
              <a:srgbClr val="4371C3"/>
            </a:solidFill>
          </p:spPr>
          <p:txBody>
            <a:bodyPr wrap="square" lIns="0" tIns="0" rIns="0" bIns="0" rtlCol="0"/>
            <a:lstStyle/>
            <a:p>
              <a:endParaRPr/>
            </a:p>
          </p:txBody>
        </p:sp>
        <p:sp>
          <p:nvSpPr>
            <p:cNvPr id="33" name="object 33"/>
            <p:cNvSpPr/>
            <p:nvPr/>
          </p:nvSpPr>
          <p:spPr>
            <a:xfrm>
              <a:off x="699744" y="3629914"/>
              <a:ext cx="4317365" cy="606425"/>
            </a:xfrm>
            <a:custGeom>
              <a:avLst/>
              <a:gdLst/>
              <a:ahLst/>
              <a:cxnLst/>
              <a:rect l="l" t="t" r="r" b="b"/>
              <a:pathLst>
                <a:path w="4317365" h="606425">
                  <a:moveTo>
                    <a:pt x="0" y="101092"/>
                  </a:moveTo>
                  <a:lnTo>
                    <a:pt x="7940" y="61722"/>
                  </a:lnTo>
                  <a:lnTo>
                    <a:pt x="29594" y="29591"/>
                  </a:lnTo>
                  <a:lnTo>
                    <a:pt x="61711" y="7937"/>
                  </a:lnTo>
                  <a:lnTo>
                    <a:pt x="101041" y="0"/>
                  </a:lnTo>
                  <a:lnTo>
                    <a:pt x="4215790" y="0"/>
                  </a:lnTo>
                  <a:lnTo>
                    <a:pt x="4255160" y="7937"/>
                  </a:lnTo>
                  <a:lnTo>
                    <a:pt x="4287291" y="29591"/>
                  </a:lnTo>
                  <a:lnTo>
                    <a:pt x="4308944" y="61722"/>
                  </a:lnTo>
                  <a:lnTo>
                    <a:pt x="4316882" y="101092"/>
                  </a:lnTo>
                  <a:lnTo>
                    <a:pt x="4316882" y="505206"/>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6"/>
                  </a:lnTo>
                  <a:lnTo>
                    <a:pt x="0" y="101092"/>
                  </a:lnTo>
                  <a:close/>
                </a:path>
              </a:pathLst>
            </a:custGeom>
            <a:ln w="12700">
              <a:solidFill>
                <a:srgbClr val="FFFFFF"/>
              </a:solidFill>
            </a:ln>
          </p:spPr>
          <p:txBody>
            <a:bodyPr wrap="square" lIns="0" tIns="0" rIns="0" bIns="0" rtlCol="0"/>
            <a:lstStyle/>
            <a:p>
              <a:endParaRPr/>
            </a:p>
          </p:txBody>
        </p:sp>
      </p:grpSp>
      <p:grpSp>
        <p:nvGrpSpPr>
          <p:cNvPr id="34" name="object 34"/>
          <p:cNvGrpSpPr/>
          <p:nvPr/>
        </p:nvGrpSpPr>
        <p:grpSpPr>
          <a:xfrm>
            <a:off x="5010403" y="4290567"/>
            <a:ext cx="6488430" cy="619125"/>
            <a:chOff x="5010403" y="4290567"/>
            <a:chExt cx="6488430" cy="619125"/>
          </a:xfrm>
        </p:grpSpPr>
        <p:sp>
          <p:nvSpPr>
            <p:cNvPr id="35" name="object 35"/>
            <p:cNvSpPr/>
            <p:nvPr/>
          </p:nvSpPr>
          <p:spPr>
            <a:xfrm>
              <a:off x="5016753" y="4296917"/>
              <a:ext cx="6475730" cy="606425"/>
            </a:xfrm>
            <a:custGeom>
              <a:avLst/>
              <a:gdLst/>
              <a:ahLst/>
              <a:cxnLst/>
              <a:rect l="l" t="t" r="r" b="b"/>
              <a:pathLst>
                <a:path w="6475730" h="606425">
                  <a:moveTo>
                    <a:pt x="6172327" y="0"/>
                  </a:moveTo>
                  <a:lnTo>
                    <a:pt x="6172327" y="75818"/>
                  </a:lnTo>
                  <a:lnTo>
                    <a:pt x="0" y="75818"/>
                  </a:lnTo>
                  <a:lnTo>
                    <a:pt x="0" y="530478"/>
                  </a:lnTo>
                  <a:lnTo>
                    <a:pt x="6172327" y="530478"/>
                  </a:lnTo>
                  <a:lnTo>
                    <a:pt x="6172327" y="606297"/>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36" name="object 36"/>
            <p:cNvSpPr/>
            <p:nvPr/>
          </p:nvSpPr>
          <p:spPr>
            <a:xfrm>
              <a:off x="5016753" y="4296917"/>
              <a:ext cx="6475730" cy="606425"/>
            </a:xfrm>
            <a:custGeom>
              <a:avLst/>
              <a:gdLst/>
              <a:ahLst/>
              <a:cxnLst/>
              <a:rect l="l" t="t" r="r" b="b"/>
              <a:pathLst>
                <a:path w="6475730" h="606425">
                  <a:moveTo>
                    <a:pt x="0" y="75818"/>
                  </a:moveTo>
                  <a:lnTo>
                    <a:pt x="6172327" y="75818"/>
                  </a:lnTo>
                  <a:lnTo>
                    <a:pt x="6172327" y="0"/>
                  </a:lnTo>
                  <a:lnTo>
                    <a:pt x="6475476" y="303148"/>
                  </a:lnTo>
                  <a:lnTo>
                    <a:pt x="6172327" y="606297"/>
                  </a:lnTo>
                  <a:lnTo>
                    <a:pt x="6172327" y="530478"/>
                  </a:lnTo>
                  <a:lnTo>
                    <a:pt x="0" y="530478"/>
                  </a:lnTo>
                  <a:lnTo>
                    <a:pt x="0" y="75818"/>
                  </a:lnTo>
                  <a:close/>
                </a:path>
              </a:pathLst>
            </a:custGeom>
            <a:ln w="12700">
              <a:solidFill>
                <a:srgbClr val="CCD2EA"/>
              </a:solidFill>
            </a:ln>
          </p:spPr>
          <p:txBody>
            <a:bodyPr wrap="square" lIns="0" tIns="0" rIns="0" bIns="0" rtlCol="0"/>
            <a:lstStyle/>
            <a:p>
              <a:endParaRPr/>
            </a:p>
          </p:txBody>
        </p:sp>
      </p:grpSp>
      <p:sp>
        <p:nvSpPr>
          <p:cNvPr id="37" name="object 37"/>
          <p:cNvSpPr txBox="1"/>
          <p:nvPr/>
        </p:nvSpPr>
        <p:spPr>
          <a:xfrm>
            <a:off x="6684009" y="4343146"/>
            <a:ext cx="278828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Feed-</a:t>
            </a:r>
            <a:r>
              <a:rPr sz="1900" dirty="0">
                <a:latin typeface="Verdana"/>
                <a:cs typeface="Verdana"/>
              </a:rPr>
              <a:t>Forward</a:t>
            </a:r>
            <a:r>
              <a:rPr sz="1900" spc="-55" dirty="0">
                <a:latin typeface="Verdana"/>
                <a:cs typeface="Verdana"/>
              </a:rPr>
              <a:t> </a:t>
            </a:r>
            <a:r>
              <a:rPr sz="1900" spc="-10" dirty="0">
                <a:latin typeface="Verdana"/>
                <a:cs typeface="Verdana"/>
              </a:rPr>
              <a:t>Network</a:t>
            </a:r>
            <a:endParaRPr sz="1900">
              <a:latin typeface="Verdana"/>
              <a:cs typeface="Verdana"/>
            </a:endParaRPr>
          </a:p>
        </p:txBody>
      </p:sp>
      <p:grpSp>
        <p:nvGrpSpPr>
          <p:cNvPr id="38" name="object 38"/>
          <p:cNvGrpSpPr/>
          <p:nvPr/>
        </p:nvGrpSpPr>
        <p:grpSpPr>
          <a:xfrm>
            <a:off x="693394" y="4290567"/>
            <a:ext cx="4330065" cy="619125"/>
            <a:chOff x="693394" y="4290567"/>
            <a:chExt cx="4330065" cy="619125"/>
          </a:xfrm>
        </p:grpSpPr>
        <p:sp>
          <p:nvSpPr>
            <p:cNvPr id="39" name="object 39"/>
            <p:cNvSpPr/>
            <p:nvPr/>
          </p:nvSpPr>
          <p:spPr>
            <a:xfrm>
              <a:off x="699744" y="4296917"/>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1"/>
                  </a:lnTo>
                  <a:lnTo>
                    <a:pt x="0" y="505332"/>
                  </a:lnTo>
                  <a:lnTo>
                    <a:pt x="7940" y="544629"/>
                  </a:lnTo>
                  <a:lnTo>
                    <a:pt x="29594" y="576722"/>
                  </a:lnTo>
                  <a:lnTo>
                    <a:pt x="61711" y="598362"/>
                  </a:lnTo>
                  <a:lnTo>
                    <a:pt x="101041" y="606297"/>
                  </a:lnTo>
                  <a:lnTo>
                    <a:pt x="4215790" y="606297"/>
                  </a:lnTo>
                  <a:lnTo>
                    <a:pt x="4255160" y="598362"/>
                  </a:lnTo>
                  <a:lnTo>
                    <a:pt x="4287291" y="576722"/>
                  </a:lnTo>
                  <a:lnTo>
                    <a:pt x="4308944" y="544629"/>
                  </a:lnTo>
                  <a:lnTo>
                    <a:pt x="4316882" y="505332"/>
                  </a:lnTo>
                  <a:lnTo>
                    <a:pt x="4316882" y="101091"/>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40" name="object 40"/>
            <p:cNvSpPr/>
            <p:nvPr/>
          </p:nvSpPr>
          <p:spPr>
            <a:xfrm>
              <a:off x="699744" y="4296917"/>
              <a:ext cx="4317365" cy="606425"/>
            </a:xfrm>
            <a:custGeom>
              <a:avLst/>
              <a:gdLst/>
              <a:ahLst/>
              <a:cxnLst/>
              <a:rect l="l" t="t" r="r" b="b"/>
              <a:pathLst>
                <a:path w="4317365" h="606425">
                  <a:moveTo>
                    <a:pt x="0" y="101091"/>
                  </a:moveTo>
                  <a:lnTo>
                    <a:pt x="7940" y="61775"/>
                  </a:lnTo>
                  <a:lnTo>
                    <a:pt x="29594" y="29638"/>
                  </a:lnTo>
                  <a:lnTo>
                    <a:pt x="61711" y="7955"/>
                  </a:lnTo>
                  <a:lnTo>
                    <a:pt x="101041" y="0"/>
                  </a:lnTo>
                  <a:lnTo>
                    <a:pt x="4215790" y="0"/>
                  </a:lnTo>
                  <a:lnTo>
                    <a:pt x="4255160" y="7955"/>
                  </a:lnTo>
                  <a:lnTo>
                    <a:pt x="4287291" y="29638"/>
                  </a:lnTo>
                  <a:lnTo>
                    <a:pt x="4308944" y="61775"/>
                  </a:lnTo>
                  <a:lnTo>
                    <a:pt x="4316882" y="101091"/>
                  </a:lnTo>
                  <a:lnTo>
                    <a:pt x="4316882" y="505332"/>
                  </a:lnTo>
                  <a:lnTo>
                    <a:pt x="4308944" y="544629"/>
                  </a:lnTo>
                  <a:lnTo>
                    <a:pt x="4287291" y="576722"/>
                  </a:lnTo>
                  <a:lnTo>
                    <a:pt x="4255160" y="598362"/>
                  </a:lnTo>
                  <a:lnTo>
                    <a:pt x="4215790" y="606297"/>
                  </a:lnTo>
                  <a:lnTo>
                    <a:pt x="101041" y="606297"/>
                  </a:lnTo>
                  <a:lnTo>
                    <a:pt x="61711" y="598362"/>
                  </a:lnTo>
                  <a:lnTo>
                    <a:pt x="29594" y="576722"/>
                  </a:lnTo>
                  <a:lnTo>
                    <a:pt x="7940" y="544629"/>
                  </a:lnTo>
                  <a:lnTo>
                    <a:pt x="0" y="505332"/>
                  </a:lnTo>
                  <a:lnTo>
                    <a:pt x="0" y="101091"/>
                  </a:lnTo>
                  <a:close/>
                </a:path>
              </a:pathLst>
            </a:custGeom>
            <a:ln w="12700">
              <a:solidFill>
                <a:srgbClr val="FFFFFF"/>
              </a:solidFill>
            </a:ln>
          </p:spPr>
          <p:txBody>
            <a:bodyPr wrap="square" lIns="0" tIns="0" rIns="0" bIns="0" rtlCol="0"/>
            <a:lstStyle/>
            <a:p>
              <a:endParaRPr/>
            </a:p>
          </p:txBody>
        </p:sp>
      </p:grpSp>
      <p:sp>
        <p:nvSpPr>
          <p:cNvPr id="41" name="object 41"/>
          <p:cNvSpPr txBox="1"/>
          <p:nvPr/>
        </p:nvSpPr>
        <p:spPr>
          <a:xfrm>
            <a:off x="932180" y="2972180"/>
            <a:ext cx="3850640" cy="1819275"/>
          </a:xfrm>
          <a:prstGeom prst="rect">
            <a:avLst/>
          </a:prstGeom>
        </p:spPr>
        <p:txBody>
          <a:bodyPr vert="horz" wrap="square" lIns="0" tIns="38735" rIns="0" bIns="0" rtlCol="0">
            <a:spAutoFit/>
          </a:bodyPr>
          <a:lstStyle/>
          <a:p>
            <a:pPr marL="12700" marR="5080" algn="ctr">
              <a:lnSpc>
                <a:spcPts val="1720"/>
              </a:lnSpc>
              <a:spcBef>
                <a:spcPts val="305"/>
              </a:spcBef>
            </a:pPr>
            <a:r>
              <a:rPr sz="1550" dirty="0">
                <a:solidFill>
                  <a:srgbClr val="FFFFFF"/>
                </a:solidFill>
                <a:latin typeface="Verdana"/>
                <a:cs typeface="Verdana"/>
              </a:rPr>
              <a:t>Step</a:t>
            </a:r>
            <a:r>
              <a:rPr sz="1550" spc="85" dirty="0">
                <a:solidFill>
                  <a:srgbClr val="FFFFFF"/>
                </a:solidFill>
                <a:latin typeface="Verdana"/>
                <a:cs typeface="Verdana"/>
              </a:rPr>
              <a:t> </a:t>
            </a:r>
            <a:r>
              <a:rPr sz="1550" dirty="0">
                <a:solidFill>
                  <a:srgbClr val="FFFFFF"/>
                </a:solidFill>
                <a:latin typeface="Verdana"/>
                <a:cs typeface="Verdana"/>
              </a:rPr>
              <a:t>3:</a:t>
            </a:r>
            <a:r>
              <a:rPr sz="1550" spc="95" dirty="0">
                <a:solidFill>
                  <a:srgbClr val="FFFFFF"/>
                </a:solidFill>
                <a:latin typeface="Verdana"/>
                <a:cs typeface="Verdana"/>
              </a:rPr>
              <a:t> </a:t>
            </a:r>
            <a:r>
              <a:rPr sz="1550" dirty="0">
                <a:solidFill>
                  <a:srgbClr val="FFFFFF"/>
                </a:solidFill>
                <a:latin typeface="Verdana"/>
                <a:cs typeface="Verdana"/>
              </a:rPr>
              <a:t>Calculate</a:t>
            </a:r>
            <a:r>
              <a:rPr sz="1550" spc="90" dirty="0">
                <a:solidFill>
                  <a:srgbClr val="FFFFFF"/>
                </a:solidFill>
                <a:latin typeface="Verdana"/>
                <a:cs typeface="Verdana"/>
              </a:rPr>
              <a:t> </a:t>
            </a:r>
            <a:r>
              <a:rPr sz="1550" dirty="0">
                <a:solidFill>
                  <a:srgbClr val="FFFFFF"/>
                </a:solidFill>
                <a:latin typeface="Verdana"/>
                <a:cs typeface="Verdana"/>
              </a:rPr>
              <a:t>the</a:t>
            </a:r>
            <a:r>
              <a:rPr sz="1550" spc="70" dirty="0">
                <a:solidFill>
                  <a:srgbClr val="FFFFFF"/>
                </a:solidFill>
                <a:latin typeface="Verdana"/>
                <a:cs typeface="Verdana"/>
              </a:rPr>
              <a:t> </a:t>
            </a:r>
            <a:r>
              <a:rPr sz="1550" dirty="0">
                <a:solidFill>
                  <a:srgbClr val="FFFFFF"/>
                </a:solidFill>
                <a:latin typeface="Verdana"/>
                <a:cs typeface="Verdana"/>
              </a:rPr>
              <a:t>position</a:t>
            </a:r>
            <a:r>
              <a:rPr sz="1550" spc="90" dirty="0">
                <a:solidFill>
                  <a:srgbClr val="FFFFFF"/>
                </a:solidFill>
                <a:latin typeface="Verdana"/>
                <a:cs typeface="Verdana"/>
              </a:rPr>
              <a:t> </a:t>
            </a:r>
            <a:r>
              <a:rPr sz="1550" dirty="0">
                <a:solidFill>
                  <a:srgbClr val="FFFFFF"/>
                </a:solidFill>
                <a:latin typeface="Verdana"/>
                <a:cs typeface="Verdana"/>
              </a:rPr>
              <a:t>of</a:t>
            </a:r>
            <a:r>
              <a:rPr sz="1550" spc="100" dirty="0">
                <a:solidFill>
                  <a:srgbClr val="FFFFFF"/>
                </a:solidFill>
                <a:latin typeface="Verdana"/>
                <a:cs typeface="Verdana"/>
              </a:rPr>
              <a:t> </a:t>
            </a:r>
            <a:r>
              <a:rPr sz="1550" spc="-20" dirty="0">
                <a:solidFill>
                  <a:srgbClr val="FFFFFF"/>
                </a:solidFill>
                <a:latin typeface="Verdana"/>
                <a:cs typeface="Verdana"/>
              </a:rPr>
              <a:t>each </a:t>
            </a:r>
            <a:r>
              <a:rPr sz="1550" dirty="0">
                <a:solidFill>
                  <a:srgbClr val="FFFFFF"/>
                </a:solidFill>
                <a:latin typeface="Verdana"/>
                <a:cs typeface="Verdana"/>
              </a:rPr>
              <a:t>token</a:t>
            </a:r>
            <a:r>
              <a:rPr sz="1550" spc="65" dirty="0">
                <a:solidFill>
                  <a:srgbClr val="FFFFFF"/>
                </a:solidFill>
                <a:latin typeface="Verdana"/>
                <a:cs typeface="Verdana"/>
              </a:rPr>
              <a:t> </a:t>
            </a:r>
            <a:r>
              <a:rPr sz="1550" dirty="0">
                <a:solidFill>
                  <a:srgbClr val="FFFFFF"/>
                </a:solidFill>
                <a:latin typeface="Verdana"/>
                <a:cs typeface="Verdana"/>
              </a:rPr>
              <a:t>in</a:t>
            </a:r>
            <a:r>
              <a:rPr sz="1550" spc="80" dirty="0">
                <a:solidFill>
                  <a:srgbClr val="FFFFFF"/>
                </a:solidFill>
                <a:latin typeface="Verdana"/>
                <a:cs typeface="Verdana"/>
              </a:rPr>
              <a:t> </a:t>
            </a:r>
            <a:r>
              <a:rPr sz="1550" dirty="0">
                <a:solidFill>
                  <a:srgbClr val="FFFFFF"/>
                </a:solidFill>
                <a:latin typeface="Verdana"/>
                <a:cs typeface="Verdana"/>
              </a:rPr>
              <a:t>the</a:t>
            </a:r>
            <a:r>
              <a:rPr sz="1550" spc="85" dirty="0">
                <a:solidFill>
                  <a:srgbClr val="FFFFFF"/>
                </a:solidFill>
                <a:latin typeface="Verdana"/>
                <a:cs typeface="Verdana"/>
              </a:rPr>
              <a:t> </a:t>
            </a:r>
            <a:r>
              <a:rPr sz="1550" dirty="0">
                <a:solidFill>
                  <a:srgbClr val="FFFFFF"/>
                </a:solidFill>
                <a:latin typeface="Verdana"/>
                <a:cs typeface="Verdana"/>
              </a:rPr>
              <a:t>sequence</a:t>
            </a:r>
            <a:r>
              <a:rPr sz="1550" spc="65" dirty="0">
                <a:solidFill>
                  <a:srgbClr val="FFFFFF"/>
                </a:solidFill>
                <a:latin typeface="Verdana"/>
                <a:cs typeface="Verdana"/>
              </a:rPr>
              <a:t> </a:t>
            </a:r>
            <a:r>
              <a:rPr sz="1550" dirty="0">
                <a:solidFill>
                  <a:srgbClr val="FFFFFF"/>
                </a:solidFill>
                <a:latin typeface="Verdana"/>
                <a:cs typeface="Verdana"/>
              </a:rPr>
              <a:t>of</a:t>
            </a:r>
            <a:r>
              <a:rPr sz="1550" spc="80" dirty="0">
                <a:solidFill>
                  <a:srgbClr val="FFFFFF"/>
                </a:solidFill>
                <a:latin typeface="Verdana"/>
                <a:cs typeface="Verdana"/>
              </a:rPr>
              <a:t> </a:t>
            </a:r>
            <a:r>
              <a:rPr sz="1550" spc="-10" dirty="0">
                <a:solidFill>
                  <a:srgbClr val="FFFFFF"/>
                </a:solidFill>
                <a:latin typeface="Verdana"/>
                <a:cs typeface="Verdana"/>
              </a:rPr>
              <a:t>tokens</a:t>
            </a:r>
            <a:endParaRPr sz="1550">
              <a:latin typeface="Verdana"/>
              <a:cs typeface="Verdana"/>
            </a:endParaRPr>
          </a:p>
          <a:p>
            <a:pPr marL="21590" marR="10795" algn="ctr">
              <a:lnSpc>
                <a:spcPts val="1720"/>
              </a:lnSpc>
              <a:spcBef>
                <a:spcPts val="1814"/>
              </a:spcBef>
            </a:pPr>
            <a:r>
              <a:rPr sz="1550" dirty="0">
                <a:solidFill>
                  <a:srgbClr val="FFFFFF"/>
                </a:solidFill>
                <a:latin typeface="Verdana"/>
                <a:cs typeface="Verdana"/>
              </a:rPr>
              <a:t>Step</a:t>
            </a:r>
            <a:r>
              <a:rPr sz="1550" spc="90" dirty="0">
                <a:solidFill>
                  <a:srgbClr val="FFFFFF"/>
                </a:solidFill>
                <a:latin typeface="Verdana"/>
                <a:cs typeface="Verdana"/>
              </a:rPr>
              <a:t> </a:t>
            </a:r>
            <a:r>
              <a:rPr sz="1550" dirty="0">
                <a:solidFill>
                  <a:srgbClr val="FFFFFF"/>
                </a:solidFill>
                <a:latin typeface="Verdana"/>
                <a:cs typeface="Verdana"/>
              </a:rPr>
              <a:t>4:</a:t>
            </a:r>
            <a:r>
              <a:rPr sz="1550" spc="100" dirty="0">
                <a:solidFill>
                  <a:srgbClr val="FFFFFF"/>
                </a:solidFill>
                <a:latin typeface="Verdana"/>
                <a:cs typeface="Verdana"/>
              </a:rPr>
              <a:t> </a:t>
            </a:r>
            <a:r>
              <a:rPr sz="1550" dirty="0">
                <a:solidFill>
                  <a:srgbClr val="FFFFFF"/>
                </a:solidFill>
                <a:latin typeface="Verdana"/>
                <a:cs typeface="Verdana"/>
              </a:rPr>
              <a:t>Assign</a:t>
            </a:r>
            <a:r>
              <a:rPr sz="1550" spc="85" dirty="0">
                <a:solidFill>
                  <a:srgbClr val="FFFFFF"/>
                </a:solidFill>
                <a:latin typeface="Verdana"/>
                <a:cs typeface="Verdana"/>
              </a:rPr>
              <a:t> </a:t>
            </a:r>
            <a:r>
              <a:rPr sz="1550" dirty="0">
                <a:solidFill>
                  <a:srgbClr val="FFFFFF"/>
                </a:solidFill>
                <a:latin typeface="Verdana"/>
                <a:cs typeface="Verdana"/>
              </a:rPr>
              <a:t>weights</a:t>
            </a:r>
            <a:r>
              <a:rPr sz="1550" spc="90" dirty="0">
                <a:solidFill>
                  <a:srgbClr val="FFFFFF"/>
                </a:solidFill>
                <a:latin typeface="Verdana"/>
                <a:cs typeface="Verdana"/>
              </a:rPr>
              <a:t> </a:t>
            </a:r>
            <a:r>
              <a:rPr sz="1550" dirty="0">
                <a:solidFill>
                  <a:srgbClr val="FFFFFF"/>
                </a:solidFill>
                <a:latin typeface="Verdana"/>
                <a:cs typeface="Verdana"/>
              </a:rPr>
              <a:t>to</a:t>
            </a:r>
            <a:r>
              <a:rPr sz="1550" spc="95" dirty="0">
                <a:solidFill>
                  <a:srgbClr val="FFFFFF"/>
                </a:solidFill>
                <a:latin typeface="Verdana"/>
                <a:cs typeface="Verdana"/>
              </a:rPr>
              <a:t> </a:t>
            </a:r>
            <a:r>
              <a:rPr sz="1550" dirty="0">
                <a:solidFill>
                  <a:srgbClr val="FFFFFF"/>
                </a:solidFill>
                <a:latin typeface="Verdana"/>
                <a:cs typeface="Verdana"/>
              </a:rPr>
              <a:t>every</a:t>
            </a:r>
            <a:r>
              <a:rPr sz="1550" spc="90" dirty="0">
                <a:solidFill>
                  <a:srgbClr val="FFFFFF"/>
                </a:solidFill>
                <a:latin typeface="Verdana"/>
                <a:cs typeface="Verdana"/>
              </a:rPr>
              <a:t> </a:t>
            </a:r>
            <a:r>
              <a:rPr sz="1550" spc="-20" dirty="0">
                <a:solidFill>
                  <a:srgbClr val="FFFFFF"/>
                </a:solidFill>
                <a:latin typeface="Verdana"/>
                <a:cs typeface="Verdana"/>
              </a:rPr>
              <a:t>word </a:t>
            </a:r>
            <a:r>
              <a:rPr sz="1550" dirty="0">
                <a:solidFill>
                  <a:srgbClr val="FFFFFF"/>
                </a:solidFill>
                <a:latin typeface="Verdana"/>
                <a:cs typeface="Verdana"/>
              </a:rPr>
              <a:t>relative</a:t>
            </a:r>
            <a:r>
              <a:rPr sz="1550" spc="120" dirty="0">
                <a:solidFill>
                  <a:srgbClr val="FFFFFF"/>
                </a:solidFill>
                <a:latin typeface="Verdana"/>
                <a:cs typeface="Verdana"/>
              </a:rPr>
              <a:t> </a:t>
            </a:r>
            <a:r>
              <a:rPr sz="1550" dirty="0">
                <a:solidFill>
                  <a:srgbClr val="FFFFFF"/>
                </a:solidFill>
                <a:latin typeface="Verdana"/>
                <a:cs typeface="Verdana"/>
              </a:rPr>
              <a:t>to</a:t>
            </a:r>
            <a:r>
              <a:rPr sz="1550" spc="80" dirty="0">
                <a:solidFill>
                  <a:srgbClr val="FFFFFF"/>
                </a:solidFill>
                <a:latin typeface="Verdana"/>
                <a:cs typeface="Verdana"/>
              </a:rPr>
              <a:t> </a:t>
            </a:r>
            <a:r>
              <a:rPr sz="1550" dirty="0">
                <a:solidFill>
                  <a:srgbClr val="FFFFFF"/>
                </a:solidFill>
                <a:latin typeface="Verdana"/>
                <a:cs typeface="Verdana"/>
              </a:rPr>
              <a:t>every</a:t>
            </a:r>
            <a:r>
              <a:rPr sz="1550" spc="85" dirty="0">
                <a:solidFill>
                  <a:srgbClr val="FFFFFF"/>
                </a:solidFill>
                <a:latin typeface="Verdana"/>
                <a:cs typeface="Verdana"/>
              </a:rPr>
              <a:t> </a:t>
            </a:r>
            <a:r>
              <a:rPr sz="1550" dirty="0">
                <a:solidFill>
                  <a:srgbClr val="FFFFFF"/>
                </a:solidFill>
                <a:latin typeface="Verdana"/>
                <a:cs typeface="Verdana"/>
              </a:rPr>
              <a:t>other</a:t>
            </a:r>
            <a:r>
              <a:rPr sz="1550" spc="90"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a:p>
            <a:pPr marL="212090" marR="201930" algn="ctr">
              <a:lnSpc>
                <a:spcPts val="1720"/>
              </a:lnSpc>
              <a:spcBef>
                <a:spcPts val="1814"/>
              </a:spcBef>
            </a:pPr>
            <a:r>
              <a:rPr sz="1550" dirty="0">
                <a:solidFill>
                  <a:srgbClr val="FFFFFF"/>
                </a:solidFill>
                <a:latin typeface="Verdana"/>
                <a:cs typeface="Verdana"/>
              </a:rPr>
              <a:t>Step</a:t>
            </a:r>
            <a:r>
              <a:rPr sz="1550" spc="80" dirty="0">
                <a:solidFill>
                  <a:srgbClr val="FFFFFF"/>
                </a:solidFill>
                <a:latin typeface="Verdana"/>
                <a:cs typeface="Verdana"/>
              </a:rPr>
              <a:t> </a:t>
            </a:r>
            <a:r>
              <a:rPr sz="1550" dirty="0">
                <a:solidFill>
                  <a:srgbClr val="FFFFFF"/>
                </a:solidFill>
                <a:latin typeface="Verdana"/>
                <a:cs typeface="Verdana"/>
              </a:rPr>
              <a:t>5:</a:t>
            </a:r>
            <a:r>
              <a:rPr sz="1550" spc="90" dirty="0">
                <a:solidFill>
                  <a:srgbClr val="FFFFFF"/>
                </a:solidFill>
                <a:latin typeface="Verdana"/>
                <a:cs typeface="Verdana"/>
              </a:rPr>
              <a:t> </a:t>
            </a:r>
            <a:r>
              <a:rPr sz="1550" dirty="0">
                <a:solidFill>
                  <a:srgbClr val="FFFFFF"/>
                </a:solidFill>
                <a:latin typeface="Verdana"/>
                <a:cs typeface="Verdana"/>
              </a:rPr>
              <a:t>Predicts</a:t>
            </a:r>
            <a:r>
              <a:rPr sz="1550" spc="100" dirty="0">
                <a:solidFill>
                  <a:srgbClr val="FFFFFF"/>
                </a:solidFill>
                <a:latin typeface="Verdana"/>
                <a:cs typeface="Verdana"/>
              </a:rPr>
              <a:t> </a:t>
            </a:r>
            <a:r>
              <a:rPr sz="1550" dirty="0">
                <a:solidFill>
                  <a:srgbClr val="FFFFFF"/>
                </a:solidFill>
                <a:latin typeface="Verdana"/>
                <a:cs typeface="Verdana"/>
              </a:rPr>
              <a:t>the</a:t>
            </a:r>
            <a:r>
              <a:rPr sz="1550" spc="65" dirty="0">
                <a:solidFill>
                  <a:srgbClr val="FFFFFF"/>
                </a:solidFill>
                <a:latin typeface="Verdana"/>
                <a:cs typeface="Verdana"/>
              </a:rPr>
              <a:t> </a:t>
            </a:r>
            <a:r>
              <a:rPr sz="1550" dirty="0">
                <a:solidFill>
                  <a:srgbClr val="FFFFFF"/>
                </a:solidFill>
                <a:latin typeface="Verdana"/>
                <a:cs typeface="Verdana"/>
              </a:rPr>
              <a:t>next</a:t>
            </a:r>
            <a:r>
              <a:rPr sz="1550" spc="75" dirty="0">
                <a:solidFill>
                  <a:srgbClr val="FFFFFF"/>
                </a:solidFill>
                <a:latin typeface="Verdana"/>
                <a:cs typeface="Verdana"/>
              </a:rPr>
              <a:t> </a:t>
            </a:r>
            <a:r>
              <a:rPr sz="1550" dirty="0">
                <a:solidFill>
                  <a:srgbClr val="FFFFFF"/>
                </a:solidFill>
                <a:latin typeface="Verdana"/>
                <a:cs typeface="Verdana"/>
              </a:rPr>
              <a:t>word</a:t>
            </a:r>
            <a:r>
              <a:rPr sz="1550" spc="80" dirty="0">
                <a:solidFill>
                  <a:srgbClr val="FFFFFF"/>
                </a:solidFill>
                <a:latin typeface="Verdana"/>
                <a:cs typeface="Verdana"/>
              </a:rPr>
              <a:t> </a:t>
            </a:r>
            <a:r>
              <a:rPr sz="1550" spc="-25" dirty="0">
                <a:solidFill>
                  <a:srgbClr val="FFFFFF"/>
                </a:solidFill>
                <a:latin typeface="Verdana"/>
                <a:cs typeface="Verdana"/>
              </a:rPr>
              <a:t>by </a:t>
            </a:r>
            <a:r>
              <a:rPr sz="1550" dirty="0">
                <a:solidFill>
                  <a:srgbClr val="FFFFFF"/>
                </a:solidFill>
                <a:latin typeface="Verdana"/>
                <a:cs typeface="Verdana"/>
              </a:rPr>
              <a:t>assigning</a:t>
            </a:r>
            <a:r>
              <a:rPr sz="1550" spc="85" dirty="0">
                <a:solidFill>
                  <a:srgbClr val="FFFFFF"/>
                </a:solidFill>
                <a:latin typeface="Verdana"/>
                <a:cs typeface="Verdana"/>
              </a:rPr>
              <a:t> </a:t>
            </a:r>
            <a:r>
              <a:rPr sz="1550" dirty="0">
                <a:solidFill>
                  <a:srgbClr val="FFFFFF"/>
                </a:solidFill>
                <a:latin typeface="Verdana"/>
                <a:cs typeface="Verdana"/>
              </a:rPr>
              <a:t>scores</a:t>
            </a:r>
            <a:r>
              <a:rPr sz="1550" spc="85" dirty="0">
                <a:solidFill>
                  <a:srgbClr val="FFFFFF"/>
                </a:solidFill>
                <a:latin typeface="Verdana"/>
                <a:cs typeface="Verdana"/>
              </a:rPr>
              <a:t> </a:t>
            </a:r>
            <a:r>
              <a:rPr sz="1550" dirty="0">
                <a:solidFill>
                  <a:srgbClr val="FFFFFF"/>
                </a:solidFill>
                <a:latin typeface="Verdana"/>
                <a:cs typeface="Verdana"/>
              </a:rPr>
              <a:t>for</a:t>
            </a:r>
            <a:r>
              <a:rPr sz="1550" spc="120" dirty="0">
                <a:solidFill>
                  <a:srgbClr val="FFFFFF"/>
                </a:solidFill>
                <a:latin typeface="Verdana"/>
                <a:cs typeface="Verdana"/>
              </a:rPr>
              <a:t> </a:t>
            </a:r>
            <a:r>
              <a:rPr sz="1550" dirty="0">
                <a:solidFill>
                  <a:srgbClr val="FFFFFF"/>
                </a:solidFill>
                <a:latin typeface="Verdana"/>
                <a:cs typeface="Verdana"/>
              </a:rPr>
              <a:t>every</a:t>
            </a:r>
            <a:r>
              <a:rPr sz="1550" spc="95"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p:txBody>
      </p:sp>
      <p:grpSp>
        <p:nvGrpSpPr>
          <p:cNvPr id="42" name="object 42"/>
          <p:cNvGrpSpPr/>
          <p:nvPr/>
        </p:nvGrpSpPr>
        <p:grpSpPr>
          <a:xfrm>
            <a:off x="5010403" y="4957698"/>
            <a:ext cx="6488430" cy="619125"/>
            <a:chOff x="5010403" y="4957698"/>
            <a:chExt cx="6488430" cy="619125"/>
          </a:xfrm>
        </p:grpSpPr>
        <p:sp>
          <p:nvSpPr>
            <p:cNvPr id="43" name="object 43"/>
            <p:cNvSpPr/>
            <p:nvPr/>
          </p:nvSpPr>
          <p:spPr>
            <a:xfrm>
              <a:off x="5016753" y="4964048"/>
              <a:ext cx="6475730" cy="606425"/>
            </a:xfrm>
            <a:custGeom>
              <a:avLst/>
              <a:gdLst/>
              <a:ahLst/>
              <a:cxnLst/>
              <a:rect l="l" t="t" r="r" b="b"/>
              <a:pathLst>
                <a:path w="6475730" h="606425">
                  <a:moveTo>
                    <a:pt x="6172327" y="0"/>
                  </a:moveTo>
                  <a:lnTo>
                    <a:pt x="6172327" y="75692"/>
                  </a:lnTo>
                  <a:lnTo>
                    <a:pt x="0" y="75692"/>
                  </a:lnTo>
                  <a:lnTo>
                    <a:pt x="0" y="530479"/>
                  </a:lnTo>
                  <a:lnTo>
                    <a:pt x="6172327" y="530479"/>
                  </a:lnTo>
                  <a:lnTo>
                    <a:pt x="6172327" y="606170"/>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44" name="object 44"/>
            <p:cNvSpPr/>
            <p:nvPr/>
          </p:nvSpPr>
          <p:spPr>
            <a:xfrm>
              <a:off x="5016753" y="4964048"/>
              <a:ext cx="6475730" cy="606425"/>
            </a:xfrm>
            <a:custGeom>
              <a:avLst/>
              <a:gdLst/>
              <a:ahLst/>
              <a:cxnLst/>
              <a:rect l="l" t="t" r="r" b="b"/>
              <a:pathLst>
                <a:path w="6475730" h="606425">
                  <a:moveTo>
                    <a:pt x="0" y="75692"/>
                  </a:moveTo>
                  <a:lnTo>
                    <a:pt x="6172327" y="75692"/>
                  </a:lnTo>
                  <a:lnTo>
                    <a:pt x="6172327" y="0"/>
                  </a:lnTo>
                  <a:lnTo>
                    <a:pt x="6475476" y="303148"/>
                  </a:lnTo>
                  <a:lnTo>
                    <a:pt x="6172327" y="606170"/>
                  </a:lnTo>
                  <a:lnTo>
                    <a:pt x="6172327" y="530479"/>
                  </a:lnTo>
                  <a:lnTo>
                    <a:pt x="0" y="530479"/>
                  </a:lnTo>
                  <a:lnTo>
                    <a:pt x="0" y="75692"/>
                  </a:lnTo>
                  <a:close/>
                </a:path>
              </a:pathLst>
            </a:custGeom>
            <a:ln w="12700">
              <a:solidFill>
                <a:srgbClr val="CCD2EA"/>
              </a:solidFill>
            </a:ln>
          </p:spPr>
          <p:txBody>
            <a:bodyPr wrap="square" lIns="0" tIns="0" rIns="0" bIns="0" rtlCol="0"/>
            <a:lstStyle/>
            <a:p>
              <a:endParaRPr/>
            </a:p>
          </p:txBody>
        </p:sp>
      </p:grpSp>
      <p:sp>
        <p:nvSpPr>
          <p:cNvPr id="45" name="object 45"/>
          <p:cNvSpPr txBox="1"/>
          <p:nvPr/>
        </p:nvSpPr>
        <p:spPr>
          <a:xfrm>
            <a:off x="7179309" y="5010403"/>
            <a:ext cx="1797685"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Softmax</a:t>
            </a:r>
            <a:r>
              <a:rPr sz="1900" spc="-15" dirty="0">
                <a:latin typeface="Verdana"/>
                <a:cs typeface="Verdana"/>
              </a:rPr>
              <a:t> </a:t>
            </a:r>
            <a:r>
              <a:rPr sz="1900" spc="-10" dirty="0">
                <a:latin typeface="Verdana"/>
                <a:cs typeface="Verdana"/>
              </a:rPr>
              <a:t>Layer</a:t>
            </a:r>
            <a:endParaRPr sz="1900">
              <a:latin typeface="Verdana"/>
              <a:cs typeface="Verdana"/>
            </a:endParaRPr>
          </a:p>
        </p:txBody>
      </p:sp>
      <p:grpSp>
        <p:nvGrpSpPr>
          <p:cNvPr id="46" name="object 46"/>
          <p:cNvGrpSpPr/>
          <p:nvPr/>
        </p:nvGrpSpPr>
        <p:grpSpPr>
          <a:xfrm>
            <a:off x="693394" y="4957698"/>
            <a:ext cx="4330065" cy="619125"/>
            <a:chOff x="693394" y="4957698"/>
            <a:chExt cx="4330065" cy="619125"/>
          </a:xfrm>
        </p:grpSpPr>
        <p:sp>
          <p:nvSpPr>
            <p:cNvPr id="47" name="object 47"/>
            <p:cNvSpPr/>
            <p:nvPr/>
          </p:nvSpPr>
          <p:spPr>
            <a:xfrm>
              <a:off x="699744" y="4964048"/>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6"/>
                  </a:lnTo>
                  <a:lnTo>
                    <a:pt x="7940" y="544502"/>
                  </a:lnTo>
                  <a:lnTo>
                    <a:pt x="29594" y="576595"/>
                  </a:lnTo>
                  <a:lnTo>
                    <a:pt x="61711" y="598235"/>
                  </a:lnTo>
                  <a:lnTo>
                    <a:pt x="101041" y="606170"/>
                  </a:lnTo>
                  <a:lnTo>
                    <a:pt x="4215790" y="606170"/>
                  </a:lnTo>
                  <a:lnTo>
                    <a:pt x="4255160" y="598235"/>
                  </a:lnTo>
                  <a:lnTo>
                    <a:pt x="4287291" y="576595"/>
                  </a:lnTo>
                  <a:lnTo>
                    <a:pt x="4308944" y="544502"/>
                  </a:lnTo>
                  <a:lnTo>
                    <a:pt x="4316882" y="505206"/>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48" name="object 48"/>
            <p:cNvSpPr/>
            <p:nvPr/>
          </p:nvSpPr>
          <p:spPr>
            <a:xfrm>
              <a:off x="699744" y="4964048"/>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6"/>
                  </a:lnTo>
                  <a:lnTo>
                    <a:pt x="4308944" y="544502"/>
                  </a:lnTo>
                  <a:lnTo>
                    <a:pt x="4287291" y="576595"/>
                  </a:lnTo>
                  <a:lnTo>
                    <a:pt x="4255160" y="598235"/>
                  </a:lnTo>
                  <a:lnTo>
                    <a:pt x="4215790" y="606170"/>
                  </a:lnTo>
                  <a:lnTo>
                    <a:pt x="101041" y="606170"/>
                  </a:lnTo>
                  <a:lnTo>
                    <a:pt x="61711" y="598235"/>
                  </a:lnTo>
                  <a:lnTo>
                    <a:pt x="29594" y="576595"/>
                  </a:lnTo>
                  <a:lnTo>
                    <a:pt x="7940" y="544502"/>
                  </a:lnTo>
                  <a:lnTo>
                    <a:pt x="0" y="505206"/>
                  </a:lnTo>
                  <a:lnTo>
                    <a:pt x="0" y="100964"/>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2555" y="5082666"/>
            <a:ext cx="3932554"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0" dirty="0">
                <a:solidFill>
                  <a:srgbClr val="FFFFFF"/>
                </a:solidFill>
                <a:latin typeface="Verdana"/>
                <a:cs typeface="Verdana"/>
              </a:rPr>
              <a:t> </a:t>
            </a:r>
            <a:r>
              <a:rPr sz="1550" dirty="0">
                <a:solidFill>
                  <a:srgbClr val="FFFFFF"/>
                </a:solidFill>
                <a:latin typeface="Verdana"/>
                <a:cs typeface="Verdana"/>
              </a:rPr>
              <a:t>6:</a:t>
            </a:r>
            <a:r>
              <a:rPr sz="1550" spc="85" dirty="0">
                <a:solidFill>
                  <a:srgbClr val="FFFFFF"/>
                </a:solidFill>
                <a:latin typeface="Verdana"/>
                <a:cs typeface="Verdana"/>
              </a:rPr>
              <a:t> </a:t>
            </a:r>
            <a:r>
              <a:rPr sz="1550" dirty="0">
                <a:solidFill>
                  <a:srgbClr val="FFFFFF"/>
                </a:solidFill>
                <a:latin typeface="Verdana"/>
                <a:cs typeface="Verdana"/>
              </a:rPr>
              <a:t>Convert</a:t>
            </a:r>
            <a:r>
              <a:rPr sz="1550" spc="65" dirty="0">
                <a:solidFill>
                  <a:srgbClr val="FFFFFF"/>
                </a:solidFill>
                <a:latin typeface="Verdana"/>
                <a:cs typeface="Verdana"/>
              </a:rPr>
              <a:t> </a:t>
            </a:r>
            <a:r>
              <a:rPr sz="1550" dirty="0">
                <a:solidFill>
                  <a:srgbClr val="FFFFFF"/>
                </a:solidFill>
                <a:latin typeface="Verdana"/>
                <a:cs typeface="Verdana"/>
              </a:rPr>
              <a:t>scores</a:t>
            </a:r>
            <a:r>
              <a:rPr sz="1550" spc="65" dirty="0">
                <a:solidFill>
                  <a:srgbClr val="FFFFFF"/>
                </a:solidFill>
                <a:latin typeface="Verdana"/>
                <a:cs typeface="Verdana"/>
              </a:rPr>
              <a:t> </a:t>
            </a:r>
            <a:r>
              <a:rPr sz="1550" dirty="0">
                <a:solidFill>
                  <a:srgbClr val="FFFFFF"/>
                </a:solidFill>
                <a:latin typeface="Verdana"/>
                <a:cs typeface="Verdana"/>
              </a:rPr>
              <a:t>to</a:t>
            </a:r>
            <a:r>
              <a:rPr sz="1550" spc="70" dirty="0">
                <a:solidFill>
                  <a:srgbClr val="FFFFFF"/>
                </a:solidFill>
                <a:latin typeface="Verdana"/>
                <a:cs typeface="Verdana"/>
              </a:rPr>
              <a:t> </a:t>
            </a:r>
            <a:r>
              <a:rPr sz="1550" spc="-10" dirty="0">
                <a:solidFill>
                  <a:srgbClr val="FFFFFF"/>
                </a:solidFill>
                <a:latin typeface="Verdana"/>
                <a:cs typeface="Verdana"/>
              </a:rPr>
              <a:t>probabilities</a:t>
            </a:r>
            <a:endParaRPr sz="1550">
              <a:latin typeface="Verdana"/>
              <a:cs typeface="Verdana"/>
            </a:endParaRPr>
          </a:p>
        </p:txBody>
      </p:sp>
      <p:grpSp>
        <p:nvGrpSpPr>
          <p:cNvPr id="50" name="object 50"/>
          <p:cNvGrpSpPr/>
          <p:nvPr/>
        </p:nvGrpSpPr>
        <p:grpSpPr>
          <a:xfrm>
            <a:off x="5010403" y="5624677"/>
            <a:ext cx="6488430" cy="619125"/>
            <a:chOff x="5010403" y="5624677"/>
            <a:chExt cx="6488430" cy="619125"/>
          </a:xfrm>
        </p:grpSpPr>
        <p:sp>
          <p:nvSpPr>
            <p:cNvPr id="51" name="object 51"/>
            <p:cNvSpPr/>
            <p:nvPr/>
          </p:nvSpPr>
          <p:spPr>
            <a:xfrm>
              <a:off x="5016753" y="5631027"/>
              <a:ext cx="6475730" cy="606425"/>
            </a:xfrm>
            <a:custGeom>
              <a:avLst/>
              <a:gdLst/>
              <a:ahLst/>
              <a:cxnLst/>
              <a:rect l="l" t="t" r="r" b="b"/>
              <a:pathLst>
                <a:path w="6475730" h="606425">
                  <a:moveTo>
                    <a:pt x="6172327" y="0"/>
                  </a:moveTo>
                  <a:lnTo>
                    <a:pt x="6172327" y="75793"/>
                  </a:lnTo>
                  <a:lnTo>
                    <a:pt x="0" y="75793"/>
                  </a:lnTo>
                  <a:lnTo>
                    <a:pt x="0" y="530504"/>
                  </a:lnTo>
                  <a:lnTo>
                    <a:pt x="6172327" y="530504"/>
                  </a:lnTo>
                  <a:lnTo>
                    <a:pt x="6172327" y="606285"/>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52" name="object 52"/>
            <p:cNvSpPr/>
            <p:nvPr/>
          </p:nvSpPr>
          <p:spPr>
            <a:xfrm>
              <a:off x="5016753" y="5631027"/>
              <a:ext cx="6475730" cy="606425"/>
            </a:xfrm>
            <a:custGeom>
              <a:avLst/>
              <a:gdLst/>
              <a:ahLst/>
              <a:cxnLst/>
              <a:rect l="l" t="t" r="r" b="b"/>
              <a:pathLst>
                <a:path w="6475730" h="606425">
                  <a:moveTo>
                    <a:pt x="0" y="75793"/>
                  </a:moveTo>
                  <a:lnTo>
                    <a:pt x="6172327" y="75793"/>
                  </a:lnTo>
                  <a:lnTo>
                    <a:pt x="6172327" y="0"/>
                  </a:lnTo>
                  <a:lnTo>
                    <a:pt x="6475476" y="303148"/>
                  </a:lnTo>
                  <a:lnTo>
                    <a:pt x="6172327" y="606285"/>
                  </a:lnTo>
                  <a:lnTo>
                    <a:pt x="6172327" y="530504"/>
                  </a:lnTo>
                  <a:lnTo>
                    <a:pt x="0" y="530504"/>
                  </a:lnTo>
                  <a:lnTo>
                    <a:pt x="0" y="75793"/>
                  </a:lnTo>
                  <a:close/>
                </a:path>
              </a:pathLst>
            </a:custGeom>
            <a:ln w="12700">
              <a:solidFill>
                <a:srgbClr val="CCD2EA"/>
              </a:solidFill>
            </a:ln>
          </p:spPr>
          <p:txBody>
            <a:bodyPr wrap="square" lIns="0" tIns="0" rIns="0" bIns="0" rtlCol="0"/>
            <a:lstStyle/>
            <a:p>
              <a:endParaRPr/>
            </a:p>
          </p:txBody>
        </p:sp>
      </p:grpSp>
      <p:sp>
        <p:nvSpPr>
          <p:cNvPr id="53" name="object 53"/>
          <p:cNvSpPr txBox="1"/>
          <p:nvPr/>
        </p:nvSpPr>
        <p:spPr>
          <a:xfrm>
            <a:off x="7098538" y="5677611"/>
            <a:ext cx="1961514" cy="316230"/>
          </a:xfrm>
          <a:prstGeom prst="rect">
            <a:avLst/>
          </a:prstGeom>
        </p:spPr>
        <p:txBody>
          <a:bodyPr vert="horz" wrap="square" lIns="0" tIns="13335" rIns="0" bIns="0" rtlCol="0">
            <a:spAutoFit/>
          </a:bodyPr>
          <a:lstStyle/>
          <a:p>
            <a:pPr marL="12700">
              <a:lnSpc>
                <a:spcPct val="100000"/>
              </a:lnSpc>
              <a:spcBef>
                <a:spcPts val="105"/>
              </a:spcBef>
            </a:pPr>
            <a:r>
              <a:rPr sz="1900" spc="-55" dirty="0">
                <a:latin typeface="Verdana"/>
                <a:cs typeface="Verdana"/>
              </a:rPr>
              <a:t>De-</a:t>
            </a:r>
            <a:r>
              <a:rPr sz="1900" spc="-10" dirty="0">
                <a:latin typeface="Verdana"/>
                <a:cs typeface="Verdana"/>
              </a:rPr>
              <a:t>Tokenization</a:t>
            </a:r>
            <a:endParaRPr sz="1900">
              <a:latin typeface="Verdana"/>
              <a:cs typeface="Verdana"/>
            </a:endParaRPr>
          </a:p>
        </p:txBody>
      </p:sp>
      <p:grpSp>
        <p:nvGrpSpPr>
          <p:cNvPr id="54" name="object 54"/>
          <p:cNvGrpSpPr/>
          <p:nvPr/>
        </p:nvGrpSpPr>
        <p:grpSpPr>
          <a:xfrm>
            <a:off x="693394" y="5624677"/>
            <a:ext cx="4330065" cy="619125"/>
            <a:chOff x="693394" y="5624677"/>
            <a:chExt cx="4330065" cy="619125"/>
          </a:xfrm>
        </p:grpSpPr>
        <p:sp>
          <p:nvSpPr>
            <p:cNvPr id="55" name="object 55"/>
            <p:cNvSpPr/>
            <p:nvPr/>
          </p:nvSpPr>
          <p:spPr>
            <a:xfrm>
              <a:off x="699744" y="5631027"/>
              <a:ext cx="4317365" cy="606425"/>
            </a:xfrm>
            <a:custGeom>
              <a:avLst/>
              <a:gdLst/>
              <a:ahLst/>
              <a:cxnLst/>
              <a:rect l="l" t="t" r="r" b="b"/>
              <a:pathLst>
                <a:path w="4317365" h="606425">
                  <a:moveTo>
                    <a:pt x="4215790" y="0"/>
                  </a:moveTo>
                  <a:lnTo>
                    <a:pt x="101041" y="0"/>
                  </a:lnTo>
                  <a:lnTo>
                    <a:pt x="61711" y="7940"/>
                  </a:lnTo>
                  <a:lnTo>
                    <a:pt x="29594" y="29595"/>
                  </a:lnTo>
                  <a:lnTo>
                    <a:pt x="7940" y="61716"/>
                  </a:lnTo>
                  <a:lnTo>
                    <a:pt x="0" y="101053"/>
                  </a:lnTo>
                  <a:lnTo>
                    <a:pt x="0" y="505244"/>
                  </a:lnTo>
                  <a:lnTo>
                    <a:pt x="7940" y="544574"/>
                  </a:lnTo>
                  <a:lnTo>
                    <a:pt x="29594" y="576691"/>
                  </a:lnTo>
                  <a:lnTo>
                    <a:pt x="61711" y="598345"/>
                  </a:lnTo>
                  <a:lnTo>
                    <a:pt x="101041" y="606285"/>
                  </a:lnTo>
                  <a:lnTo>
                    <a:pt x="4215790" y="606285"/>
                  </a:lnTo>
                  <a:lnTo>
                    <a:pt x="4255160" y="598345"/>
                  </a:lnTo>
                  <a:lnTo>
                    <a:pt x="4287291" y="576691"/>
                  </a:lnTo>
                  <a:lnTo>
                    <a:pt x="4308944" y="544574"/>
                  </a:lnTo>
                  <a:lnTo>
                    <a:pt x="4316882" y="505244"/>
                  </a:lnTo>
                  <a:lnTo>
                    <a:pt x="4316882" y="101053"/>
                  </a:lnTo>
                  <a:lnTo>
                    <a:pt x="4308944" y="61716"/>
                  </a:lnTo>
                  <a:lnTo>
                    <a:pt x="4287291" y="29595"/>
                  </a:lnTo>
                  <a:lnTo>
                    <a:pt x="4255160" y="7940"/>
                  </a:lnTo>
                  <a:lnTo>
                    <a:pt x="4215790" y="0"/>
                  </a:lnTo>
                  <a:close/>
                </a:path>
              </a:pathLst>
            </a:custGeom>
            <a:solidFill>
              <a:srgbClr val="4371C3"/>
            </a:solidFill>
          </p:spPr>
          <p:txBody>
            <a:bodyPr wrap="square" lIns="0" tIns="0" rIns="0" bIns="0" rtlCol="0"/>
            <a:lstStyle/>
            <a:p>
              <a:endParaRPr/>
            </a:p>
          </p:txBody>
        </p:sp>
        <p:sp>
          <p:nvSpPr>
            <p:cNvPr id="56" name="object 56"/>
            <p:cNvSpPr/>
            <p:nvPr/>
          </p:nvSpPr>
          <p:spPr>
            <a:xfrm>
              <a:off x="699744" y="5631027"/>
              <a:ext cx="4317365" cy="606425"/>
            </a:xfrm>
            <a:custGeom>
              <a:avLst/>
              <a:gdLst/>
              <a:ahLst/>
              <a:cxnLst/>
              <a:rect l="l" t="t" r="r" b="b"/>
              <a:pathLst>
                <a:path w="4317365" h="606425">
                  <a:moveTo>
                    <a:pt x="0" y="101053"/>
                  </a:moveTo>
                  <a:lnTo>
                    <a:pt x="7940" y="61716"/>
                  </a:lnTo>
                  <a:lnTo>
                    <a:pt x="29594" y="29595"/>
                  </a:lnTo>
                  <a:lnTo>
                    <a:pt x="61711" y="7940"/>
                  </a:lnTo>
                  <a:lnTo>
                    <a:pt x="101041" y="0"/>
                  </a:lnTo>
                  <a:lnTo>
                    <a:pt x="4215790" y="0"/>
                  </a:lnTo>
                  <a:lnTo>
                    <a:pt x="4255160" y="7940"/>
                  </a:lnTo>
                  <a:lnTo>
                    <a:pt x="4287291" y="29595"/>
                  </a:lnTo>
                  <a:lnTo>
                    <a:pt x="4308944" y="61716"/>
                  </a:lnTo>
                  <a:lnTo>
                    <a:pt x="4316882" y="101053"/>
                  </a:lnTo>
                  <a:lnTo>
                    <a:pt x="4316882" y="505244"/>
                  </a:lnTo>
                  <a:lnTo>
                    <a:pt x="4308944" y="544574"/>
                  </a:lnTo>
                  <a:lnTo>
                    <a:pt x="4287291" y="576691"/>
                  </a:lnTo>
                  <a:lnTo>
                    <a:pt x="4255160" y="598345"/>
                  </a:lnTo>
                  <a:lnTo>
                    <a:pt x="4215790" y="606285"/>
                  </a:lnTo>
                  <a:lnTo>
                    <a:pt x="101041" y="606285"/>
                  </a:lnTo>
                  <a:lnTo>
                    <a:pt x="61711" y="598345"/>
                  </a:lnTo>
                  <a:lnTo>
                    <a:pt x="29594" y="576691"/>
                  </a:lnTo>
                  <a:lnTo>
                    <a:pt x="7940" y="544574"/>
                  </a:lnTo>
                  <a:lnTo>
                    <a:pt x="0" y="505244"/>
                  </a:lnTo>
                  <a:lnTo>
                    <a:pt x="0" y="101053"/>
                  </a:lnTo>
                  <a:close/>
                </a:path>
              </a:pathLst>
            </a:custGeom>
            <a:ln w="12700">
              <a:solidFill>
                <a:srgbClr val="FFFFFF"/>
              </a:solidFill>
            </a:ln>
          </p:spPr>
          <p:txBody>
            <a:bodyPr wrap="square" lIns="0" tIns="0" rIns="0" bIns="0" rtlCol="0"/>
            <a:lstStyle/>
            <a:p>
              <a:endParaRPr/>
            </a:p>
          </p:txBody>
        </p:sp>
      </p:grpSp>
      <p:sp>
        <p:nvSpPr>
          <p:cNvPr id="57" name="object 57"/>
          <p:cNvSpPr txBox="1"/>
          <p:nvPr/>
        </p:nvSpPr>
        <p:spPr>
          <a:xfrm>
            <a:off x="973327" y="5749848"/>
            <a:ext cx="376872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7:</a:t>
            </a:r>
            <a:r>
              <a:rPr sz="1550" spc="90" dirty="0">
                <a:solidFill>
                  <a:srgbClr val="FFFFFF"/>
                </a:solidFill>
                <a:latin typeface="Verdana"/>
                <a:cs typeface="Verdana"/>
              </a:rPr>
              <a:t> </a:t>
            </a:r>
            <a:r>
              <a:rPr sz="1550" dirty="0">
                <a:solidFill>
                  <a:srgbClr val="FFFFFF"/>
                </a:solidFill>
                <a:latin typeface="Verdana"/>
                <a:cs typeface="Verdana"/>
              </a:rPr>
              <a:t>Convert</a:t>
            </a:r>
            <a:r>
              <a:rPr sz="1550" spc="75" dirty="0">
                <a:solidFill>
                  <a:srgbClr val="FFFFFF"/>
                </a:solidFill>
                <a:latin typeface="Verdana"/>
                <a:cs typeface="Verdana"/>
              </a:rPr>
              <a:t> </a:t>
            </a:r>
            <a:r>
              <a:rPr sz="1550" dirty="0">
                <a:solidFill>
                  <a:srgbClr val="FFFFFF"/>
                </a:solidFill>
                <a:latin typeface="Verdana"/>
                <a:cs typeface="Verdana"/>
              </a:rPr>
              <a:t>token</a:t>
            </a:r>
            <a:r>
              <a:rPr sz="1550" spc="80" dirty="0">
                <a:solidFill>
                  <a:srgbClr val="FFFFFF"/>
                </a:solidFill>
                <a:latin typeface="Verdana"/>
                <a:cs typeface="Verdana"/>
              </a:rPr>
              <a:t> </a:t>
            </a:r>
            <a:r>
              <a:rPr sz="1550" dirty="0">
                <a:solidFill>
                  <a:srgbClr val="FFFFFF"/>
                </a:solidFill>
                <a:latin typeface="Verdana"/>
                <a:cs typeface="Verdana"/>
              </a:rPr>
              <a:t>ids</a:t>
            </a:r>
            <a:r>
              <a:rPr sz="1550" spc="70" dirty="0">
                <a:solidFill>
                  <a:srgbClr val="FFFFFF"/>
                </a:solidFill>
                <a:latin typeface="Verdana"/>
                <a:cs typeface="Verdana"/>
              </a:rPr>
              <a:t> </a:t>
            </a:r>
            <a:r>
              <a:rPr sz="1550" dirty="0">
                <a:solidFill>
                  <a:srgbClr val="FFFFFF"/>
                </a:solidFill>
                <a:latin typeface="Verdana"/>
                <a:cs typeface="Verdana"/>
              </a:rPr>
              <a:t>into</a:t>
            </a:r>
            <a:r>
              <a:rPr sz="1550" spc="70" dirty="0">
                <a:solidFill>
                  <a:srgbClr val="FFFFFF"/>
                </a:solidFill>
                <a:latin typeface="Verdana"/>
                <a:cs typeface="Verdana"/>
              </a:rPr>
              <a:t> </a:t>
            </a:r>
            <a:r>
              <a:rPr sz="1550" spc="-10" dirty="0">
                <a:solidFill>
                  <a:srgbClr val="FFFFFF"/>
                </a:solidFill>
                <a:latin typeface="Verdana"/>
                <a:cs typeface="Verdana"/>
              </a:rPr>
              <a:t>words</a:t>
            </a:r>
            <a:endParaRPr sz="155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021717" cy="4499309"/>
          </a:xfrm>
          <a:prstGeom prst="rect">
            <a:avLst/>
          </a:prstGeom>
        </p:spPr>
        <p:txBody>
          <a:bodyPr vert="horz" wrap="square" lIns="0" tIns="13335" rIns="0" bIns="0" rtlCol="0">
            <a:spAutoFit/>
          </a:bodyPr>
          <a:lstStyle/>
          <a:p>
            <a:pPr marL="26670">
              <a:lnSpc>
                <a:spcPct val="100000"/>
              </a:lnSpc>
              <a:spcBef>
                <a:spcPts val="105"/>
              </a:spcBef>
            </a:pPr>
            <a:r>
              <a:rPr lang="en-US" sz="2400" b="1" i="1" dirty="0">
                <a:solidFill>
                  <a:schemeClr val="bg1"/>
                </a:solidFill>
                <a:latin typeface="Verdana"/>
                <a:cs typeface="Verdana"/>
              </a:rPr>
              <a:t>Unveiling</a:t>
            </a:r>
            <a:r>
              <a:rPr lang="en-US" sz="2400" b="1" i="1" spc="-85" dirty="0">
                <a:solidFill>
                  <a:schemeClr val="bg1"/>
                </a:solidFill>
                <a:latin typeface="Verdana"/>
                <a:cs typeface="Verdana"/>
              </a:rPr>
              <a:t> </a:t>
            </a:r>
            <a:r>
              <a:rPr lang="en-US" sz="2400" b="1" i="1" dirty="0">
                <a:solidFill>
                  <a:schemeClr val="bg1"/>
                </a:solidFill>
                <a:latin typeface="Verdana"/>
                <a:cs typeface="Verdana"/>
              </a:rPr>
              <a:t>How</a:t>
            </a:r>
            <a:r>
              <a:rPr lang="en-US" sz="2400" b="1" i="1" spc="-25" dirty="0">
                <a:solidFill>
                  <a:schemeClr val="bg1"/>
                </a:solidFill>
                <a:latin typeface="Verdana"/>
                <a:cs typeface="Verdana"/>
              </a:rPr>
              <a:t> </a:t>
            </a:r>
            <a:r>
              <a:rPr lang="en-US" sz="2400" b="1" i="1" dirty="0">
                <a:solidFill>
                  <a:schemeClr val="bg1"/>
                </a:solidFill>
                <a:latin typeface="Verdana"/>
                <a:cs typeface="Verdana"/>
              </a:rPr>
              <a:t>Large</a:t>
            </a:r>
            <a:r>
              <a:rPr lang="en-US" sz="2400" b="1" i="1" spc="-40" dirty="0">
                <a:solidFill>
                  <a:schemeClr val="bg1"/>
                </a:solidFill>
                <a:latin typeface="Verdana"/>
                <a:cs typeface="Verdana"/>
              </a:rPr>
              <a:t> </a:t>
            </a:r>
            <a:r>
              <a:rPr lang="en-US" sz="2400" b="1" i="1" dirty="0">
                <a:solidFill>
                  <a:schemeClr val="bg1"/>
                </a:solidFill>
                <a:latin typeface="Verdana"/>
                <a:cs typeface="Verdana"/>
              </a:rPr>
              <a:t>Language</a:t>
            </a:r>
            <a:r>
              <a:rPr lang="en-US" sz="2400" b="1" i="1" spc="-55" dirty="0">
                <a:solidFill>
                  <a:schemeClr val="bg1"/>
                </a:solidFill>
                <a:latin typeface="Verdana"/>
                <a:cs typeface="Verdana"/>
              </a:rPr>
              <a:t> </a:t>
            </a:r>
            <a:r>
              <a:rPr lang="en-US" sz="2400" b="1" i="1" dirty="0">
                <a:solidFill>
                  <a:schemeClr val="bg1"/>
                </a:solidFill>
                <a:latin typeface="Verdana"/>
                <a:cs typeface="Verdana"/>
              </a:rPr>
              <a:t>Models</a:t>
            </a:r>
            <a:r>
              <a:rPr lang="en-US" sz="2400" b="1" i="1" spc="-15" dirty="0">
                <a:solidFill>
                  <a:schemeClr val="bg1"/>
                </a:solidFill>
                <a:latin typeface="Verdana"/>
                <a:cs typeface="Verdana"/>
              </a:rPr>
              <a:t> </a:t>
            </a:r>
            <a:r>
              <a:rPr lang="en-US" sz="2400" b="1" i="1" dirty="0">
                <a:solidFill>
                  <a:schemeClr val="bg1"/>
                </a:solidFill>
                <a:latin typeface="Verdana"/>
                <a:cs typeface="Verdana"/>
              </a:rPr>
              <a:t>Process</a:t>
            </a:r>
            <a:r>
              <a:rPr lang="en-US" sz="2400" b="1" i="1" spc="-30" dirty="0">
                <a:solidFill>
                  <a:schemeClr val="bg1"/>
                </a:solidFill>
                <a:latin typeface="Verdana"/>
                <a:cs typeface="Verdana"/>
              </a:rPr>
              <a:t> </a:t>
            </a:r>
            <a:r>
              <a:rPr lang="en-US" sz="2400" b="1" i="1" spc="-20" dirty="0">
                <a:solidFill>
                  <a:schemeClr val="bg1"/>
                </a:solidFill>
                <a:latin typeface="Verdana"/>
                <a:cs typeface="Verdana"/>
              </a:rPr>
              <a:t>Text</a:t>
            </a:r>
            <a:endParaRPr lang="en-US" sz="2400" dirty="0">
              <a:solidFill>
                <a:schemeClr val="bg1"/>
              </a:solidFill>
              <a:latin typeface="Verdana"/>
              <a:cs typeface="Verdana"/>
            </a:endParaRPr>
          </a:p>
          <a:p>
            <a:pPr>
              <a:lnSpc>
                <a:spcPct val="100000"/>
              </a:lnSpc>
              <a:spcBef>
                <a:spcPts val="1515"/>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80" dirty="0">
                <a:solidFill>
                  <a:schemeClr val="bg1"/>
                </a:solidFill>
                <a:latin typeface="Verdana"/>
                <a:cs typeface="Verdana"/>
              </a:rPr>
              <a:t> </a:t>
            </a:r>
            <a:r>
              <a:rPr lang="en-US" sz="2000" b="1" dirty="0">
                <a:solidFill>
                  <a:schemeClr val="bg1"/>
                </a:solidFill>
                <a:latin typeface="Verdana"/>
                <a:cs typeface="Verdana"/>
              </a:rPr>
              <a:t>1</a:t>
            </a:r>
            <a:r>
              <a:rPr lang="en-US" sz="2000" dirty="0">
                <a:solidFill>
                  <a:schemeClr val="bg1"/>
                </a:solidFill>
                <a:latin typeface="Verdana"/>
                <a:cs typeface="Verdana"/>
              </a:rPr>
              <a:t>:</a:t>
            </a:r>
            <a:r>
              <a:rPr lang="en-US" sz="2000" spc="-65" dirty="0">
                <a:solidFill>
                  <a:schemeClr val="bg1"/>
                </a:solidFill>
                <a:latin typeface="Verdana"/>
                <a:cs typeface="Verdana"/>
              </a:rPr>
              <a:t> </a:t>
            </a:r>
            <a:r>
              <a:rPr lang="en-US" sz="2000" dirty="0">
                <a:solidFill>
                  <a:schemeClr val="bg1"/>
                </a:solidFill>
                <a:latin typeface="Verdana"/>
                <a:cs typeface="Verdana"/>
              </a:rPr>
              <a:t>Convert</a:t>
            </a:r>
            <a:r>
              <a:rPr lang="en-US" sz="2000" spc="-90" dirty="0">
                <a:solidFill>
                  <a:schemeClr val="bg1"/>
                </a:solidFill>
                <a:latin typeface="Verdana"/>
                <a:cs typeface="Verdana"/>
              </a:rPr>
              <a:t> </a:t>
            </a:r>
            <a:r>
              <a:rPr lang="en-US" sz="2000" dirty="0">
                <a:solidFill>
                  <a:schemeClr val="bg1"/>
                </a:solidFill>
                <a:latin typeface="Verdana"/>
                <a:cs typeface="Verdana"/>
              </a:rPr>
              <a:t>words</a:t>
            </a:r>
            <a:r>
              <a:rPr lang="en-US" sz="2000" spc="-75" dirty="0">
                <a:solidFill>
                  <a:schemeClr val="bg1"/>
                </a:solidFill>
                <a:latin typeface="Verdana"/>
                <a:cs typeface="Verdana"/>
              </a:rPr>
              <a:t> </a:t>
            </a:r>
            <a:r>
              <a:rPr lang="en-US" sz="2000" dirty="0">
                <a:solidFill>
                  <a:schemeClr val="bg1"/>
                </a:solidFill>
                <a:latin typeface="Verdana"/>
                <a:cs typeface="Verdana"/>
              </a:rPr>
              <a:t>to</a:t>
            </a:r>
            <a:r>
              <a:rPr lang="en-US" sz="2000" spc="-65" dirty="0">
                <a:solidFill>
                  <a:schemeClr val="bg1"/>
                </a:solidFill>
                <a:latin typeface="Verdana"/>
                <a:cs typeface="Verdana"/>
              </a:rPr>
              <a:t> </a:t>
            </a:r>
            <a:r>
              <a:rPr lang="en-US" sz="2000" dirty="0">
                <a:solidFill>
                  <a:schemeClr val="bg1"/>
                </a:solidFill>
                <a:latin typeface="Verdana"/>
                <a:cs typeface="Verdana"/>
              </a:rPr>
              <a:t>numbers</a:t>
            </a:r>
            <a:r>
              <a:rPr lang="en-US" sz="2000" spc="-90" dirty="0">
                <a:solidFill>
                  <a:schemeClr val="bg1"/>
                </a:solidFill>
                <a:latin typeface="Verdana"/>
                <a:cs typeface="Verdana"/>
              </a:rPr>
              <a:t> </a:t>
            </a:r>
            <a:r>
              <a:rPr lang="en-US" sz="2000" spc="-70" dirty="0">
                <a:solidFill>
                  <a:schemeClr val="bg1"/>
                </a:solidFill>
                <a:latin typeface="Verdana"/>
                <a:cs typeface="Verdana"/>
              </a:rPr>
              <a:t>(Token</a:t>
            </a:r>
            <a:r>
              <a:rPr lang="en-US" sz="2000" spc="-90" dirty="0">
                <a:solidFill>
                  <a:schemeClr val="bg1"/>
                </a:solidFill>
                <a:latin typeface="Verdana"/>
                <a:cs typeface="Verdana"/>
              </a:rPr>
              <a:t> </a:t>
            </a:r>
            <a:r>
              <a:rPr lang="en-US" sz="2000" dirty="0">
                <a:solidFill>
                  <a:schemeClr val="bg1"/>
                </a:solidFill>
                <a:latin typeface="Verdana"/>
                <a:cs typeface="Verdana"/>
              </a:rPr>
              <a:t>IDS)</a:t>
            </a:r>
            <a:r>
              <a:rPr lang="en-US" sz="2000" spc="-70"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60" dirty="0">
                <a:solidFill>
                  <a:schemeClr val="bg1"/>
                </a:solidFill>
                <a:latin typeface="Verdana"/>
                <a:cs typeface="Verdana"/>
              </a:rPr>
              <a:t> </a:t>
            </a:r>
            <a:r>
              <a:rPr lang="en-US" sz="2000" spc="-10" dirty="0">
                <a:solidFill>
                  <a:schemeClr val="bg1"/>
                </a:solidFill>
                <a:latin typeface="Verdana"/>
                <a:cs typeface="Verdana"/>
              </a:rPr>
              <a:t>Tokenization</a:t>
            </a:r>
            <a:endParaRPr lang="en-US" sz="2000" dirty="0">
              <a:solidFill>
                <a:schemeClr val="bg1"/>
              </a:solidFill>
              <a:latin typeface="Verdana"/>
              <a:cs typeface="Verdana"/>
            </a:endParaRPr>
          </a:p>
          <a:p>
            <a:pPr>
              <a:lnSpc>
                <a:spcPct val="100000"/>
              </a:lnSpc>
              <a:spcBef>
                <a:spcPts val="930"/>
              </a:spcBef>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dirty="0">
                <a:solidFill>
                  <a:schemeClr val="bg1"/>
                </a:solidFill>
                <a:latin typeface="Verdana"/>
                <a:cs typeface="Verdana"/>
              </a:rPr>
              <a:t>Input</a:t>
            </a:r>
            <a:r>
              <a:rPr lang="en-US" sz="2000" spc="-114" dirty="0">
                <a:solidFill>
                  <a:schemeClr val="bg1"/>
                </a:solidFill>
                <a:latin typeface="Verdana"/>
                <a:cs typeface="Verdana"/>
              </a:rPr>
              <a:t> </a:t>
            </a:r>
            <a:r>
              <a:rPr lang="en-US" sz="2000" dirty="0">
                <a:solidFill>
                  <a:schemeClr val="bg1"/>
                </a:solidFill>
                <a:latin typeface="Verdana"/>
                <a:cs typeface="Verdana"/>
              </a:rPr>
              <a:t>text:</a:t>
            </a:r>
            <a:r>
              <a:rPr lang="en-US" sz="2000" spc="-110" dirty="0">
                <a:solidFill>
                  <a:schemeClr val="bg1"/>
                </a:solidFill>
                <a:latin typeface="Verdana"/>
                <a:cs typeface="Verdana"/>
              </a:rPr>
              <a:t> </a:t>
            </a:r>
            <a:r>
              <a:rPr lang="en-US" sz="2000" dirty="0">
                <a:solidFill>
                  <a:schemeClr val="bg1"/>
                </a:solidFill>
                <a:latin typeface="Verdana"/>
                <a:cs typeface="Verdana"/>
              </a:rPr>
              <a:t>I</a:t>
            </a:r>
            <a:r>
              <a:rPr lang="en-US" sz="2000" spc="-105" dirty="0">
                <a:solidFill>
                  <a:schemeClr val="bg1"/>
                </a:solidFill>
                <a:latin typeface="Verdana"/>
                <a:cs typeface="Verdana"/>
              </a:rPr>
              <a:t> </a:t>
            </a:r>
            <a:r>
              <a:rPr lang="en-US" sz="2000" dirty="0">
                <a:solidFill>
                  <a:schemeClr val="bg1"/>
                </a:solidFill>
                <a:latin typeface="Verdana"/>
                <a:cs typeface="Verdana"/>
              </a:rPr>
              <a:t>love</a:t>
            </a:r>
            <a:r>
              <a:rPr lang="en-US" sz="2000" spc="-90" dirty="0">
                <a:solidFill>
                  <a:schemeClr val="bg1"/>
                </a:solidFill>
                <a:latin typeface="Verdana"/>
                <a:cs typeface="Verdana"/>
              </a:rPr>
              <a:t> </a:t>
            </a:r>
            <a:r>
              <a:rPr lang="en-US" sz="2000" dirty="0">
                <a:solidFill>
                  <a:schemeClr val="bg1"/>
                </a:solidFill>
                <a:latin typeface="Verdana"/>
                <a:cs typeface="Verdana"/>
              </a:rPr>
              <a:t>machine</a:t>
            </a:r>
            <a:r>
              <a:rPr lang="en-US" sz="2000" spc="-110" dirty="0">
                <a:solidFill>
                  <a:schemeClr val="bg1"/>
                </a:solidFill>
                <a:latin typeface="Verdana"/>
                <a:cs typeface="Verdana"/>
              </a:rPr>
              <a:t> </a:t>
            </a:r>
            <a:r>
              <a:rPr lang="en-US" sz="2000" spc="-10" dirty="0">
                <a:solidFill>
                  <a:schemeClr val="bg1"/>
                </a:solidFill>
                <a:latin typeface="Verdana"/>
                <a:cs typeface="Verdana"/>
              </a:rPr>
              <a:t>learning</a:t>
            </a:r>
            <a:endParaRPr lang="en-US" sz="2000" dirty="0">
              <a:solidFill>
                <a:schemeClr val="bg1"/>
              </a:solidFill>
              <a:latin typeface="Verdana"/>
              <a:cs typeface="Verdana"/>
            </a:endParaRPr>
          </a:p>
          <a:p>
            <a:pPr>
              <a:lnSpc>
                <a:spcPct val="100000"/>
              </a:lnSpc>
              <a:spcBef>
                <a:spcPts val="930"/>
              </a:spcBef>
              <a:buClr>
                <a:srgbClr val="009CDB"/>
              </a:buClr>
              <a:buFont typeface="Wingdings"/>
              <a:buChar char=""/>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spc="-40" dirty="0">
                <a:solidFill>
                  <a:schemeClr val="bg1"/>
                </a:solidFill>
                <a:latin typeface="Verdana"/>
                <a:cs typeface="Verdana"/>
              </a:rPr>
              <a:t>Token</a:t>
            </a:r>
            <a:r>
              <a:rPr lang="en-US" sz="2000" spc="-130" dirty="0">
                <a:solidFill>
                  <a:schemeClr val="bg1"/>
                </a:solidFill>
                <a:latin typeface="Verdana"/>
                <a:cs typeface="Verdana"/>
              </a:rPr>
              <a:t> </a:t>
            </a:r>
            <a:r>
              <a:rPr lang="en-US" sz="2000" spc="-10" dirty="0">
                <a:solidFill>
                  <a:schemeClr val="bg1"/>
                </a:solidFill>
                <a:latin typeface="Verdana"/>
                <a:cs typeface="Verdana"/>
              </a:rPr>
              <a:t>Dictionary:</a:t>
            </a:r>
            <a:endParaRPr lang="en-US" sz="2000" dirty="0">
              <a:solidFill>
                <a:schemeClr val="bg1"/>
              </a:solidFill>
              <a:latin typeface="Verdana"/>
              <a:cs typeface="Verdana"/>
            </a:endParaRPr>
          </a:p>
          <a:p>
            <a:pPr>
              <a:lnSpc>
                <a:spcPct val="100000"/>
              </a:lnSpc>
              <a:spcBef>
                <a:spcPts val="930"/>
              </a:spcBef>
            </a:pPr>
            <a:endParaRPr lang="en-US" sz="2000" dirty="0">
              <a:latin typeface="Verdana"/>
              <a:cs typeface="Verdana"/>
            </a:endParaRPr>
          </a:p>
          <a:p>
            <a:pPr marL="354965" indent="-342265">
              <a:lnSpc>
                <a:spcPct val="100000"/>
              </a:lnSpc>
              <a:spcBef>
                <a:spcPts val="5"/>
              </a:spcBef>
              <a:buClr>
                <a:srgbClr val="009CDB"/>
              </a:buClr>
              <a:buFont typeface="Wingdings"/>
              <a:buChar char=""/>
              <a:tabLst>
                <a:tab pos="354965" algn="l"/>
              </a:tabLst>
            </a:pPr>
            <a:r>
              <a:rPr lang="en-US" sz="2000" dirty="0">
                <a:solidFill>
                  <a:schemeClr val="accent2"/>
                </a:solidFill>
                <a:latin typeface="Verdana"/>
                <a:cs typeface="Verdana"/>
              </a:rPr>
              <a:t>“I”:</a:t>
            </a:r>
            <a:r>
              <a:rPr lang="en-US" sz="2000" spc="-65" dirty="0">
                <a:solidFill>
                  <a:schemeClr val="accent2"/>
                </a:solidFill>
                <a:latin typeface="Verdana"/>
                <a:cs typeface="Verdana"/>
              </a:rPr>
              <a:t> </a:t>
            </a:r>
            <a:r>
              <a:rPr lang="en-US" sz="2000" spc="-25" dirty="0">
                <a:solidFill>
                  <a:schemeClr val="accent2"/>
                </a:solidFill>
                <a:latin typeface="Verdana"/>
                <a:cs typeface="Verdana"/>
              </a:rPr>
              <a:t>245</a:t>
            </a:r>
            <a:endParaRPr lang="en-US"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00AF50"/>
                </a:solidFill>
                <a:latin typeface="Verdana"/>
                <a:cs typeface="Verdana"/>
              </a:rPr>
              <a:t>“love”:</a:t>
            </a:r>
            <a:r>
              <a:rPr lang="en-US" sz="2000" spc="-155" dirty="0">
                <a:solidFill>
                  <a:srgbClr val="00AF50"/>
                </a:solidFill>
                <a:latin typeface="Verdana"/>
                <a:cs typeface="Verdana"/>
              </a:rPr>
              <a:t> </a:t>
            </a:r>
            <a:r>
              <a:rPr lang="en-US" sz="2000" spc="-20" dirty="0">
                <a:solidFill>
                  <a:srgbClr val="00AF50"/>
                </a:solidFill>
                <a:latin typeface="Verdana"/>
                <a:cs typeface="Verdana"/>
              </a:rPr>
              <a:t>1876</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C00000"/>
                </a:solidFill>
                <a:latin typeface="Verdana"/>
                <a:cs typeface="Verdana"/>
              </a:rPr>
              <a:t>“machine”:</a:t>
            </a:r>
            <a:r>
              <a:rPr lang="en-US" sz="2000" spc="-165" dirty="0">
                <a:solidFill>
                  <a:srgbClr val="C00000"/>
                </a:solidFill>
                <a:latin typeface="Verdana"/>
                <a:cs typeface="Verdana"/>
              </a:rPr>
              <a:t> </a:t>
            </a:r>
            <a:r>
              <a:rPr lang="en-US" sz="2000" spc="-20" dirty="0">
                <a:solidFill>
                  <a:srgbClr val="C00000"/>
                </a:solidFill>
                <a:latin typeface="Verdana"/>
                <a:cs typeface="Verdana"/>
              </a:rPr>
              <a:t>3421</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spc="-10" dirty="0">
                <a:solidFill>
                  <a:srgbClr val="3333FF"/>
                </a:solidFill>
                <a:latin typeface="Verdana"/>
                <a:cs typeface="Verdana"/>
              </a:rPr>
              <a:t>“learning”:</a:t>
            </a:r>
            <a:r>
              <a:rPr lang="en-US" sz="2000" spc="-90" dirty="0">
                <a:solidFill>
                  <a:srgbClr val="3333FF"/>
                </a:solidFill>
                <a:latin typeface="Verdana"/>
                <a:cs typeface="Verdana"/>
              </a:rPr>
              <a:t> </a:t>
            </a:r>
            <a:r>
              <a:rPr lang="en-US" sz="2000" spc="-20" dirty="0">
                <a:solidFill>
                  <a:srgbClr val="3333FF"/>
                </a:solidFill>
                <a:latin typeface="Verdana"/>
                <a:cs typeface="Verdana"/>
              </a:rPr>
              <a:t>2109</a:t>
            </a:r>
            <a:endParaRPr lang="en-US" sz="2000" dirty="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3506470"/>
            <a:ext cx="2877185" cy="330835"/>
          </a:xfrm>
          <a:prstGeom prst="rect">
            <a:avLst/>
          </a:prstGeom>
        </p:spPr>
        <p:txBody>
          <a:bodyPr vert="horz" wrap="square" lIns="0" tIns="13335" rIns="0" bIns="0" rtlCol="0">
            <a:spAutoFit/>
          </a:bodyPr>
          <a:lstStyle/>
          <a:p>
            <a:pPr marL="354965" indent="-342265">
              <a:lnSpc>
                <a:spcPct val="100000"/>
              </a:lnSpc>
              <a:spcBef>
                <a:spcPts val="105"/>
              </a:spcBef>
              <a:buClr>
                <a:srgbClr val="009CDB"/>
              </a:buClr>
              <a:buFont typeface="Wingdings"/>
              <a:buChar char=""/>
              <a:tabLst>
                <a:tab pos="354965" algn="l"/>
              </a:tabLst>
            </a:pPr>
            <a:r>
              <a:rPr sz="2000" spc="-10" dirty="0">
                <a:solidFill>
                  <a:schemeClr val="bg1"/>
                </a:solidFill>
                <a:latin typeface="Verdana"/>
                <a:cs typeface="Verdana"/>
              </a:rPr>
              <a:t>Vector</a:t>
            </a:r>
            <a:r>
              <a:rPr sz="2000" spc="-135" dirty="0">
                <a:solidFill>
                  <a:schemeClr val="bg1"/>
                </a:solidFill>
                <a:latin typeface="Verdana"/>
                <a:cs typeface="Verdana"/>
              </a:rPr>
              <a:t> </a:t>
            </a:r>
            <a:r>
              <a:rPr sz="2000" spc="-10" dirty="0">
                <a:solidFill>
                  <a:schemeClr val="bg1"/>
                </a:solidFill>
                <a:latin typeface="Verdana"/>
                <a:cs typeface="Verdana"/>
              </a:rPr>
              <a:t>Coordinates</a:t>
            </a:r>
            <a:r>
              <a:rPr sz="2000" spc="-10" dirty="0">
                <a:latin typeface="Verdana"/>
                <a:cs typeface="Verdana"/>
              </a:rPr>
              <a:t>:</a:t>
            </a:r>
            <a:endParaRPr sz="2000" dirty="0">
              <a:latin typeface="Verdana"/>
              <a:cs typeface="Verdana"/>
            </a:endParaRPr>
          </a:p>
        </p:txBody>
      </p:sp>
      <p:sp>
        <p:nvSpPr>
          <p:cNvPr id="3" name="object 3"/>
          <p:cNvSpPr txBox="1"/>
          <p:nvPr/>
        </p:nvSpPr>
        <p:spPr>
          <a:xfrm>
            <a:off x="688340" y="4178020"/>
            <a:ext cx="4580890" cy="1489075"/>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Font typeface="Wingdings"/>
              <a:buChar char=""/>
              <a:tabLst>
                <a:tab pos="354965" algn="l"/>
              </a:tabLst>
            </a:pPr>
            <a:r>
              <a:rPr sz="2000" dirty="0">
                <a:solidFill>
                  <a:schemeClr val="accent2"/>
                </a:solidFill>
                <a:latin typeface="Verdana"/>
                <a:cs typeface="Verdana"/>
              </a:rPr>
              <a:t>“I”</a:t>
            </a:r>
            <a:r>
              <a:rPr sz="2000" spc="-95" dirty="0">
                <a:solidFill>
                  <a:schemeClr val="accent2"/>
                </a:solidFill>
                <a:latin typeface="Verdana"/>
                <a:cs typeface="Verdana"/>
              </a:rPr>
              <a:t> </a:t>
            </a:r>
            <a:r>
              <a:rPr sz="2000" dirty="0">
                <a:solidFill>
                  <a:schemeClr val="accent2"/>
                </a:solidFill>
                <a:latin typeface="Verdana"/>
                <a:cs typeface="Verdana"/>
              </a:rPr>
              <a:t>(245):[0.3,</a:t>
            </a:r>
            <a:r>
              <a:rPr sz="2000" spc="-60" dirty="0">
                <a:solidFill>
                  <a:schemeClr val="accent2"/>
                </a:solidFill>
                <a:latin typeface="Verdana"/>
                <a:cs typeface="Verdana"/>
              </a:rPr>
              <a:t> </a:t>
            </a:r>
            <a:r>
              <a:rPr sz="2000" dirty="0">
                <a:solidFill>
                  <a:schemeClr val="accent2"/>
                </a:solidFill>
                <a:latin typeface="Verdana"/>
                <a:cs typeface="Verdana"/>
              </a:rPr>
              <a:t>0.1,</a:t>
            </a:r>
            <a:r>
              <a:rPr sz="2000" spc="-65" dirty="0">
                <a:solidFill>
                  <a:schemeClr val="accent2"/>
                </a:solidFill>
                <a:latin typeface="Verdana"/>
                <a:cs typeface="Verdana"/>
              </a:rPr>
              <a:t> </a:t>
            </a:r>
            <a:r>
              <a:rPr sz="2000" spc="-20" dirty="0">
                <a:solidFill>
                  <a:schemeClr val="accent2"/>
                </a:solidFill>
                <a:latin typeface="Verdana"/>
                <a:cs typeface="Verdana"/>
              </a:rPr>
              <a:t>0.8]</a:t>
            </a:r>
            <a:endParaRPr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00AF50"/>
                </a:solidFill>
                <a:latin typeface="Verdana"/>
                <a:cs typeface="Verdana"/>
              </a:rPr>
              <a:t>“love”</a:t>
            </a:r>
            <a:r>
              <a:rPr sz="2000" spc="-90" dirty="0">
                <a:solidFill>
                  <a:srgbClr val="00AF50"/>
                </a:solidFill>
                <a:latin typeface="Verdana"/>
                <a:cs typeface="Verdana"/>
              </a:rPr>
              <a:t> </a:t>
            </a:r>
            <a:r>
              <a:rPr sz="2000" spc="-10" dirty="0">
                <a:solidFill>
                  <a:srgbClr val="00AF50"/>
                </a:solidFill>
                <a:latin typeface="Verdana"/>
                <a:cs typeface="Verdana"/>
              </a:rPr>
              <a:t>(1876):[0.6,</a:t>
            </a:r>
            <a:r>
              <a:rPr sz="2000" spc="-50" dirty="0">
                <a:solidFill>
                  <a:srgbClr val="00AF50"/>
                </a:solidFill>
                <a:latin typeface="Verdana"/>
                <a:cs typeface="Verdana"/>
              </a:rPr>
              <a:t> </a:t>
            </a:r>
            <a:r>
              <a:rPr sz="2000" dirty="0">
                <a:solidFill>
                  <a:srgbClr val="00AF50"/>
                </a:solidFill>
                <a:latin typeface="Verdana"/>
                <a:cs typeface="Verdana"/>
              </a:rPr>
              <a:t>0.7,</a:t>
            </a:r>
            <a:r>
              <a:rPr sz="2000" spc="-85" dirty="0">
                <a:solidFill>
                  <a:srgbClr val="00AF50"/>
                </a:solidFill>
                <a:latin typeface="Verdana"/>
                <a:cs typeface="Verdana"/>
              </a:rPr>
              <a:t> </a:t>
            </a:r>
            <a:r>
              <a:rPr sz="2000" spc="-20" dirty="0">
                <a:solidFill>
                  <a:srgbClr val="00AF50"/>
                </a:solidFill>
                <a:latin typeface="Verdana"/>
                <a:cs typeface="Verdana"/>
              </a:rPr>
              <a:t>0.2]</a:t>
            </a:r>
            <a:endParaRPr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C00000"/>
                </a:solidFill>
                <a:latin typeface="Verdana"/>
                <a:cs typeface="Verdana"/>
              </a:rPr>
              <a:t>“machine”</a:t>
            </a:r>
            <a:r>
              <a:rPr sz="2000" spc="-100" dirty="0">
                <a:solidFill>
                  <a:srgbClr val="C00000"/>
                </a:solidFill>
                <a:latin typeface="Verdana"/>
                <a:cs typeface="Verdana"/>
              </a:rPr>
              <a:t> </a:t>
            </a:r>
            <a:r>
              <a:rPr sz="2000" spc="-10" dirty="0">
                <a:solidFill>
                  <a:srgbClr val="C00000"/>
                </a:solidFill>
                <a:latin typeface="Verdana"/>
                <a:cs typeface="Verdana"/>
              </a:rPr>
              <a:t>(3421):[0.4,</a:t>
            </a:r>
            <a:r>
              <a:rPr sz="2000" spc="-45" dirty="0">
                <a:solidFill>
                  <a:srgbClr val="C00000"/>
                </a:solidFill>
                <a:latin typeface="Verdana"/>
                <a:cs typeface="Verdana"/>
              </a:rPr>
              <a:t> </a:t>
            </a:r>
            <a:r>
              <a:rPr sz="2000" dirty="0">
                <a:solidFill>
                  <a:srgbClr val="C00000"/>
                </a:solidFill>
                <a:latin typeface="Verdana"/>
                <a:cs typeface="Verdana"/>
              </a:rPr>
              <a:t>0.5,</a:t>
            </a:r>
            <a:r>
              <a:rPr sz="2000" spc="-65" dirty="0">
                <a:solidFill>
                  <a:srgbClr val="C00000"/>
                </a:solidFill>
                <a:latin typeface="Verdana"/>
                <a:cs typeface="Verdana"/>
              </a:rPr>
              <a:t> </a:t>
            </a:r>
            <a:r>
              <a:rPr sz="2000" spc="-20" dirty="0">
                <a:solidFill>
                  <a:srgbClr val="C00000"/>
                </a:solidFill>
                <a:latin typeface="Verdana"/>
                <a:cs typeface="Verdana"/>
              </a:rPr>
              <a:t>0.6]</a:t>
            </a:r>
            <a:endParaRPr sz="2000" dirty="0">
              <a:latin typeface="Verdana"/>
              <a:cs typeface="Verdana"/>
            </a:endParaRPr>
          </a:p>
          <a:p>
            <a:pPr marL="354965" indent="-342265">
              <a:lnSpc>
                <a:spcPct val="100000"/>
              </a:lnSpc>
              <a:spcBef>
                <a:spcPts val="475"/>
              </a:spcBef>
              <a:buClr>
                <a:srgbClr val="009CDB"/>
              </a:buClr>
              <a:buFont typeface="Wingdings"/>
              <a:buChar char=""/>
              <a:tabLst>
                <a:tab pos="354965" algn="l"/>
              </a:tabLst>
            </a:pPr>
            <a:r>
              <a:rPr sz="2000" dirty="0">
                <a:solidFill>
                  <a:srgbClr val="3333FF"/>
                </a:solidFill>
                <a:latin typeface="Verdana"/>
                <a:cs typeface="Verdana"/>
              </a:rPr>
              <a:t>“learning”</a:t>
            </a:r>
            <a:r>
              <a:rPr sz="2000" spc="-125" dirty="0">
                <a:solidFill>
                  <a:srgbClr val="3333FF"/>
                </a:solidFill>
                <a:latin typeface="Verdana"/>
                <a:cs typeface="Verdana"/>
              </a:rPr>
              <a:t> </a:t>
            </a:r>
            <a:r>
              <a:rPr sz="2000" dirty="0">
                <a:solidFill>
                  <a:srgbClr val="3333FF"/>
                </a:solidFill>
                <a:latin typeface="Verdana"/>
                <a:cs typeface="Verdana"/>
              </a:rPr>
              <a:t>(2109):[0.7,</a:t>
            </a:r>
            <a:r>
              <a:rPr sz="2000" spc="-85" dirty="0">
                <a:solidFill>
                  <a:srgbClr val="3333FF"/>
                </a:solidFill>
                <a:latin typeface="Verdana"/>
                <a:cs typeface="Verdana"/>
              </a:rPr>
              <a:t> </a:t>
            </a:r>
            <a:r>
              <a:rPr sz="2000" dirty="0">
                <a:solidFill>
                  <a:srgbClr val="3333FF"/>
                </a:solidFill>
                <a:latin typeface="Verdana"/>
                <a:cs typeface="Verdana"/>
              </a:rPr>
              <a:t>0.3,</a:t>
            </a:r>
            <a:r>
              <a:rPr sz="2000" spc="-100" dirty="0">
                <a:solidFill>
                  <a:srgbClr val="3333FF"/>
                </a:solidFill>
                <a:latin typeface="Verdana"/>
                <a:cs typeface="Verdana"/>
              </a:rPr>
              <a:t> </a:t>
            </a:r>
            <a:r>
              <a:rPr sz="2000" spc="-20" dirty="0">
                <a:solidFill>
                  <a:srgbClr val="3333FF"/>
                </a:solidFill>
                <a:latin typeface="Verdana"/>
                <a:cs typeface="Verdana"/>
              </a:rPr>
              <a:t>0.5]</a:t>
            </a:r>
            <a:endParaRPr sz="2000" dirty="0">
              <a:latin typeface="Verdana"/>
              <a:cs typeface="Verdana"/>
            </a:endParaRPr>
          </a:p>
        </p:txBody>
      </p:sp>
      <p:grpSp>
        <p:nvGrpSpPr>
          <p:cNvPr id="5" name="object 5"/>
          <p:cNvGrpSpPr/>
          <p:nvPr/>
        </p:nvGrpSpPr>
        <p:grpSpPr>
          <a:xfrm>
            <a:off x="6595300" y="3212973"/>
            <a:ext cx="2597150" cy="2232660"/>
            <a:chOff x="6595300" y="3212973"/>
            <a:chExt cx="2597150" cy="2232660"/>
          </a:xfrm>
          <a:solidFill>
            <a:schemeClr val="bg1"/>
          </a:solidFill>
        </p:grpSpPr>
        <p:sp>
          <p:nvSpPr>
            <p:cNvPr id="6" name="object 6"/>
            <p:cNvSpPr/>
            <p:nvPr/>
          </p:nvSpPr>
          <p:spPr>
            <a:xfrm>
              <a:off x="6600063" y="3212972"/>
              <a:ext cx="2592705" cy="2232660"/>
            </a:xfrm>
            <a:custGeom>
              <a:avLst/>
              <a:gdLst/>
              <a:ahLst/>
              <a:cxnLst/>
              <a:rect l="l" t="t" r="r" b="b"/>
              <a:pathLst>
                <a:path w="2592704" h="2232660">
                  <a:moveTo>
                    <a:pt x="2592324" y="2060194"/>
                  </a:moveTo>
                  <a:lnTo>
                    <a:pt x="2591358" y="2058416"/>
                  </a:lnTo>
                  <a:lnTo>
                    <a:pt x="2542667" y="1968119"/>
                  </a:lnTo>
                  <a:lnTo>
                    <a:pt x="2540254" y="1963547"/>
                  </a:lnTo>
                  <a:lnTo>
                    <a:pt x="2534412" y="1961769"/>
                  </a:lnTo>
                  <a:lnTo>
                    <a:pt x="2529840" y="1964309"/>
                  </a:lnTo>
                  <a:lnTo>
                    <a:pt x="2525141" y="1966722"/>
                  </a:lnTo>
                  <a:lnTo>
                    <a:pt x="2523490" y="1972564"/>
                  </a:lnTo>
                  <a:lnTo>
                    <a:pt x="2525903" y="1977136"/>
                  </a:lnTo>
                  <a:lnTo>
                    <a:pt x="2551036" y="2023770"/>
                  </a:lnTo>
                  <a:lnTo>
                    <a:pt x="1233678" y="1218819"/>
                  </a:lnTo>
                  <a:lnTo>
                    <a:pt x="1233678" y="54114"/>
                  </a:lnTo>
                  <a:lnTo>
                    <a:pt x="1263015" y="104394"/>
                  </a:lnTo>
                  <a:lnTo>
                    <a:pt x="1268857" y="105918"/>
                  </a:lnTo>
                  <a:lnTo>
                    <a:pt x="1273429" y="103251"/>
                  </a:lnTo>
                  <a:lnTo>
                    <a:pt x="1277874" y="100584"/>
                  </a:lnTo>
                  <a:lnTo>
                    <a:pt x="1279398" y="94869"/>
                  </a:lnTo>
                  <a:lnTo>
                    <a:pt x="1276858" y="90297"/>
                  </a:lnTo>
                  <a:lnTo>
                    <a:pt x="1235113" y="18796"/>
                  </a:lnTo>
                  <a:lnTo>
                    <a:pt x="1224153" y="0"/>
                  </a:lnTo>
                  <a:lnTo>
                    <a:pt x="1168781" y="94869"/>
                  </a:lnTo>
                  <a:lnTo>
                    <a:pt x="1170305" y="100584"/>
                  </a:lnTo>
                  <a:lnTo>
                    <a:pt x="1179449" y="105918"/>
                  </a:lnTo>
                  <a:lnTo>
                    <a:pt x="1185291" y="104394"/>
                  </a:lnTo>
                  <a:lnTo>
                    <a:pt x="1214615" y="54114"/>
                  </a:lnTo>
                  <a:lnTo>
                    <a:pt x="1214628" y="18796"/>
                  </a:lnTo>
                  <a:lnTo>
                    <a:pt x="1214628" y="54114"/>
                  </a:lnTo>
                  <a:lnTo>
                    <a:pt x="1224140" y="37782"/>
                  </a:lnTo>
                  <a:lnTo>
                    <a:pt x="1224153" y="1224153"/>
                  </a:lnTo>
                  <a:lnTo>
                    <a:pt x="1224153" y="37782"/>
                  </a:lnTo>
                  <a:lnTo>
                    <a:pt x="1214628" y="54114"/>
                  </a:lnTo>
                  <a:lnTo>
                    <a:pt x="1214628" y="1219619"/>
                  </a:lnTo>
                  <a:lnTo>
                    <a:pt x="35674" y="2190597"/>
                  </a:lnTo>
                  <a:lnTo>
                    <a:pt x="54102" y="2140839"/>
                  </a:lnTo>
                  <a:lnTo>
                    <a:pt x="55880" y="2135886"/>
                  </a:lnTo>
                  <a:lnTo>
                    <a:pt x="53340" y="2130425"/>
                  </a:lnTo>
                  <a:lnTo>
                    <a:pt x="48387" y="2128520"/>
                  </a:lnTo>
                  <a:lnTo>
                    <a:pt x="43434" y="2126742"/>
                  </a:lnTo>
                  <a:lnTo>
                    <a:pt x="37960" y="2129282"/>
                  </a:lnTo>
                  <a:lnTo>
                    <a:pt x="36182" y="2134235"/>
                  </a:lnTo>
                  <a:lnTo>
                    <a:pt x="0" y="2232279"/>
                  </a:lnTo>
                  <a:lnTo>
                    <a:pt x="28905" y="2227580"/>
                  </a:lnTo>
                  <a:lnTo>
                    <a:pt x="103124" y="2215515"/>
                  </a:lnTo>
                  <a:lnTo>
                    <a:pt x="108331" y="2214753"/>
                  </a:lnTo>
                  <a:lnTo>
                    <a:pt x="111887" y="2209800"/>
                  </a:lnTo>
                  <a:lnTo>
                    <a:pt x="111099" y="2205202"/>
                  </a:lnTo>
                  <a:lnTo>
                    <a:pt x="110998" y="2204593"/>
                  </a:lnTo>
                  <a:lnTo>
                    <a:pt x="110236" y="2199386"/>
                  </a:lnTo>
                  <a:lnTo>
                    <a:pt x="105283" y="2195830"/>
                  </a:lnTo>
                  <a:lnTo>
                    <a:pt x="47752" y="2205202"/>
                  </a:lnTo>
                  <a:lnTo>
                    <a:pt x="1224927" y="1235798"/>
                  </a:lnTo>
                  <a:lnTo>
                    <a:pt x="2541181" y="2040064"/>
                  </a:lnTo>
                  <a:lnTo>
                    <a:pt x="2482977" y="2038858"/>
                  </a:lnTo>
                  <a:lnTo>
                    <a:pt x="2478532" y="2043049"/>
                  </a:lnTo>
                  <a:lnTo>
                    <a:pt x="2478405" y="2053590"/>
                  </a:lnTo>
                  <a:lnTo>
                    <a:pt x="2482596" y="2057908"/>
                  </a:lnTo>
                  <a:lnTo>
                    <a:pt x="2592324" y="2060194"/>
                  </a:lnTo>
                  <a:close/>
                </a:path>
              </a:pathLst>
            </a:custGeom>
            <a:grpFill/>
          </p:spPr>
          <p:txBody>
            <a:bodyPr wrap="square" lIns="0" tIns="0" rIns="0" bIns="0" rtlCol="0"/>
            <a:lstStyle/>
            <a:p>
              <a:endParaRPr/>
            </a:p>
          </p:txBody>
        </p:sp>
        <p:sp>
          <p:nvSpPr>
            <p:cNvPr id="7" name="object 7"/>
            <p:cNvSpPr/>
            <p:nvPr/>
          </p:nvSpPr>
          <p:spPr>
            <a:xfrm>
              <a:off x="6600063" y="3717036"/>
              <a:ext cx="288290" cy="288290"/>
            </a:xfrm>
            <a:custGeom>
              <a:avLst/>
              <a:gdLst/>
              <a:ahLst/>
              <a:cxnLst/>
              <a:rect l="l" t="t" r="r" b="b"/>
              <a:pathLst>
                <a:path w="288290" h="288289">
                  <a:moveTo>
                    <a:pt x="144017"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7" y="288036"/>
                  </a:lnTo>
                  <a:lnTo>
                    <a:pt x="189524" y="280690"/>
                  </a:lnTo>
                  <a:lnTo>
                    <a:pt x="229057" y="260238"/>
                  </a:lnTo>
                  <a:lnTo>
                    <a:pt x="260238" y="229057"/>
                  </a:lnTo>
                  <a:lnTo>
                    <a:pt x="280690" y="189524"/>
                  </a:lnTo>
                  <a:lnTo>
                    <a:pt x="288035" y="144018"/>
                  </a:lnTo>
                  <a:lnTo>
                    <a:pt x="280690" y="98511"/>
                  </a:lnTo>
                  <a:lnTo>
                    <a:pt x="260238" y="58978"/>
                  </a:lnTo>
                  <a:lnTo>
                    <a:pt x="229057" y="27797"/>
                  </a:lnTo>
                  <a:lnTo>
                    <a:pt x="189524" y="7345"/>
                  </a:lnTo>
                  <a:lnTo>
                    <a:pt x="144017" y="0"/>
                  </a:lnTo>
                  <a:close/>
                </a:path>
              </a:pathLst>
            </a:custGeom>
            <a:grpFill/>
          </p:spPr>
          <p:txBody>
            <a:bodyPr wrap="square" lIns="0" tIns="0" rIns="0" bIns="0" rtlCol="0"/>
            <a:lstStyle/>
            <a:p>
              <a:endParaRPr/>
            </a:p>
          </p:txBody>
        </p:sp>
        <p:sp>
          <p:nvSpPr>
            <p:cNvPr id="8" name="object 8"/>
            <p:cNvSpPr/>
            <p:nvPr/>
          </p:nvSpPr>
          <p:spPr>
            <a:xfrm>
              <a:off x="6600063" y="3717036"/>
              <a:ext cx="288290" cy="288290"/>
            </a:xfrm>
            <a:custGeom>
              <a:avLst/>
              <a:gdLst/>
              <a:ahLst/>
              <a:cxnLst/>
              <a:rect l="l" t="t" r="r" b="b"/>
              <a:pathLst>
                <a:path w="288290" h="288289">
                  <a:moveTo>
                    <a:pt x="0" y="144018"/>
                  </a:moveTo>
                  <a:lnTo>
                    <a:pt x="7345" y="98511"/>
                  </a:lnTo>
                  <a:lnTo>
                    <a:pt x="27797" y="58978"/>
                  </a:lnTo>
                  <a:lnTo>
                    <a:pt x="58978" y="27797"/>
                  </a:lnTo>
                  <a:lnTo>
                    <a:pt x="98511" y="7345"/>
                  </a:lnTo>
                  <a:lnTo>
                    <a:pt x="144017" y="0"/>
                  </a:lnTo>
                  <a:lnTo>
                    <a:pt x="189524" y="7345"/>
                  </a:lnTo>
                  <a:lnTo>
                    <a:pt x="229057" y="27797"/>
                  </a:lnTo>
                  <a:lnTo>
                    <a:pt x="260238" y="58978"/>
                  </a:lnTo>
                  <a:lnTo>
                    <a:pt x="280690" y="98511"/>
                  </a:lnTo>
                  <a:lnTo>
                    <a:pt x="288035" y="144018"/>
                  </a:lnTo>
                  <a:lnTo>
                    <a:pt x="280690" y="189524"/>
                  </a:lnTo>
                  <a:lnTo>
                    <a:pt x="260238" y="229057"/>
                  </a:lnTo>
                  <a:lnTo>
                    <a:pt x="229057" y="260238"/>
                  </a:lnTo>
                  <a:lnTo>
                    <a:pt x="189524" y="280690"/>
                  </a:lnTo>
                  <a:lnTo>
                    <a:pt x="144017" y="288036"/>
                  </a:lnTo>
                  <a:lnTo>
                    <a:pt x="98511" y="280690"/>
                  </a:lnTo>
                  <a:lnTo>
                    <a:pt x="58978" y="260238"/>
                  </a:lnTo>
                  <a:lnTo>
                    <a:pt x="27797" y="229057"/>
                  </a:lnTo>
                  <a:lnTo>
                    <a:pt x="7345" y="189524"/>
                  </a:lnTo>
                  <a:lnTo>
                    <a:pt x="0" y="144018"/>
                  </a:lnTo>
                  <a:close/>
                </a:path>
              </a:pathLst>
            </a:custGeom>
            <a:solidFill>
              <a:schemeClr val="accent2"/>
            </a:solidFill>
            <a:ln w="9524">
              <a:solidFill>
                <a:schemeClr val="accent2"/>
              </a:solidFill>
            </a:ln>
          </p:spPr>
          <p:txBody>
            <a:bodyPr wrap="square" lIns="0" tIns="0" rIns="0" bIns="0" rtlCol="0"/>
            <a:lstStyle/>
            <a:p>
              <a:endParaRPr dirty="0"/>
            </a:p>
          </p:txBody>
        </p:sp>
      </p:grpSp>
      <p:grpSp>
        <p:nvGrpSpPr>
          <p:cNvPr id="9" name="object 9"/>
          <p:cNvGrpSpPr/>
          <p:nvPr/>
        </p:nvGrpSpPr>
        <p:grpSpPr>
          <a:xfrm>
            <a:off x="5587174" y="4288345"/>
            <a:ext cx="657860" cy="657860"/>
            <a:chOff x="5587174" y="4288345"/>
            <a:chExt cx="657860" cy="657860"/>
          </a:xfrm>
        </p:grpSpPr>
        <p:sp>
          <p:nvSpPr>
            <p:cNvPr id="10" name="object 10"/>
            <p:cNvSpPr/>
            <p:nvPr/>
          </p:nvSpPr>
          <p:spPr>
            <a:xfrm>
              <a:off x="5591936" y="4293108"/>
              <a:ext cx="648335" cy="648335"/>
            </a:xfrm>
            <a:custGeom>
              <a:avLst/>
              <a:gdLst/>
              <a:ahLst/>
              <a:cxnLst/>
              <a:rect l="l" t="t" r="r" b="b"/>
              <a:pathLst>
                <a:path w="648335" h="648335">
                  <a:moveTo>
                    <a:pt x="324103" y="0"/>
                  </a:moveTo>
                  <a:lnTo>
                    <a:pt x="276193" y="3512"/>
                  </a:lnTo>
                  <a:lnTo>
                    <a:pt x="230472" y="13715"/>
                  </a:lnTo>
                  <a:lnTo>
                    <a:pt x="187438" y="30108"/>
                  </a:lnTo>
                  <a:lnTo>
                    <a:pt x="147594" y="52190"/>
                  </a:lnTo>
                  <a:lnTo>
                    <a:pt x="111438" y="79460"/>
                  </a:lnTo>
                  <a:lnTo>
                    <a:pt x="79472" y="111418"/>
                  </a:lnTo>
                  <a:lnTo>
                    <a:pt x="52196" y="147561"/>
                  </a:lnTo>
                  <a:lnTo>
                    <a:pt x="30111" y="187389"/>
                  </a:lnTo>
                  <a:lnTo>
                    <a:pt x="13716" y="230402"/>
                  </a:lnTo>
                  <a:lnTo>
                    <a:pt x="3512" y="276098"/>
                  </a:lnTo>
                  <a:lnTo>
                    <a:pt x="0" y="323977"/>
                  </a:lnTo>
                  <a:lnTo>
                    <a:pt x="3512" y="371887"/>
                  </a:lnTo>
                  <a:lnTo>
                    <a:pt x="13716" y="417608"/>
                  </a:lnTo>
                  <a:lnTo>
                    <a:pt x="30111" y="460642"/>
                  </a:lnTo>
                  <a:lnTo>
                    <a:pt x="52196" y="500486"/>
                  </a:lnTo>
                  <a:lnTo>
                    <a:pt x="79472" y="536642"/>
                  </a:lnTo>
                  <a:lnTo>
                    <a:pt x="111438" y="568608"/>
                  </a:lnTo>
                  <a:lnTo>
                    <a:pt x="147594" y="595884"/>
                  </a:lnTo>
                  <a:lnTo>
                    <a:pt x="187438" y="617969"/>
                  </a:lnTo>
                  <a:lnTo>
                    <a:pt x="230472" y="634364"/>
                  </a:lnTo>
                  <a:lnTo>
                    <a:pt x="276193" y="644568"/>
                  </a:lnTo>
                  <a:lnTo>
                    <a:pt x="324103" y="648081"/>
                  </a:lnTo>
                  <a:lnTo>
                    <a:pt x="371982" y="644568"/>
                  </a:lnTo>
                  <a:lnTo>
                    <a:pt x="417678" y="634364"/>
                  </a:lnTo>
                  <a:lnTo>
                    <a:pt x="460691" y="617969"/>
                  </a:lnTo>
                  <a:lnTo>
                    <a:pt x="500519" y="595884"/>
                  </a:lnTo>
                  <a:lnTo>
                    <a:pt x="536662" y="568608"/>
                  </a:lnTo>
                  <a:lnTo>
                    <a:pt x="568620" y="536642"/>
                  </a:lnTo>
                  <a:lnTo>
                    <a:pt x="595890" y="500486"/>
                  </a:lnTo>
                  <a:lnTo>
                    <a:pt x="617972" y="460642"/>
                  </a:lnTo>
                  <a:lnTo>
                    <a:pt x="634365" y="417608"/>
                  </a:lnTo>
                  <a:lnTo>
                    <a:pt x="644568" y="371887"/>
                  </a:lnTo>
                  <a:lnTo>
                    <a:pt x="648080" y="323977"/>
                  </a:lnTo>
                  <a:lnTo>
                    <a:pt x="644568" y="276098"/>
                  </a:lnTo>
                  <a:lnTo>
                    <a:pt x="634365" y="230402"/>
                  </a:lnTo>
                  <a:lnTo>
                    <a:pt x="617972" y="187389"/>
                  </a:lnTo>
                  <a:lnTo>
                    <a:pt x="595890" y="147561"/>
                  </a:lnTo>
                  <a:lnTo>
                    <a:pt x="568620" y="111418"/>
                  </a:lnTo>
                  <a:lnTo>
                    <a:pt x="536662" y="79460"/>
                  </a:lnTo>
                  <a:lnTo>
                    <a:pt x="500519" y="52190"/>
                  </a:lnTo>
                  <a:lnTo>
                    <a:pt x="460691" y="30108"/>
                  </a:lnTo>
                  <a:lnTo>
                    <a:pt x="417678" y="13715"/>
                  </a:lnTo>
                  <a:lnTo>
                    <a:pt x="371982" y="3512"/>
                  </a:lnTo>
                  <a:lnTo>
                    <a:pt x="324103" y="0"/>
                  </a:lnTo>
                  <a:close/>
                </a:path>
              </a:pathLst>
            </a:custGeom>
            <a:solidFill>
              <a:srgbClr val="00AF50"/>
            </a:solidFill>
          </p:spPr>
          <p:txBody>
            <a:bodyPr wrap="square" lIns="0" tIns="0" rIns="0" bIns="0" rtlCol="0"/>
            <a:lstStyle/>
            <a:p>
              <a:endParaRPr/>
            </a:p>
          </p:txBody>
        </p:sp>
        <p:sp>
          <p:nvSpPr>
            <p:cNvPr id="11" name="object 11"/>
            <p:cNvSpPr/>
            <p:nvPr/>
          </p:nvSpPr>
          <p:spPr>
            <a:xfrm>
              <a:off x="5591936" y="4293108"/>
              <a:ext cx="648335" cy="648335"/>
            </a:xfrm>
            <a:custGeom>
              <a:avLst/>
              <a:gdLst/>
              <a:ahLst/>
              <a:cxnLst/>
              <a:rect l="l" t="t" r="r" b="b"/>
              <a:pathLst>
                <a:path w="648335" h="648335">
                  <a:moveTo>
                    <a:pt x="0" y="323977"/>
                  </a:moveTo>
                  <a:lnTo>
                    <a:pt x="3512" y="276098"/>
                  </a:lnTo>
                  <a:lnTo>
                    <a:pt x="13716" y="230402"/>
                  </a:lnTo>
                  <a:lnTo>
                    <a:pt x="30111" y="187389"/>
                  </a:lnTo>
                  <a:lnTo>
                    <a:pt x="52196" y="147561"/>
                  </a:lnTo>
                  <a:lnTo>
                    <a:pt x="79472" y="111418"/>
                  </a:lnTo>
                  <a:lnTo>
                    <a:pt x="111438" y="79460"/>
                  </a:lnTo>
                  <a:lnTo>
                    <a:pt x="147594" y="52190"/>
                  </a:lnTo>
                  <a:lnTo>
                    <a:pt x="187438" y="30108"/>
                  </a:lnTo>
                  <a:lnTo>
                    <a:pt x="230472" y="13715"/>
                  </a:lnTo>
                  <a:lnTo>
                    <a:pt x="276193" y="3512"/>
                  </a:lnTo>
                  <a:lnTo>
                    <a:pt x="324103" y="0"/>
                  </a:lnTo>
                  <a:lnTo>
                    <a:pt x="371982" y="3512"/>
                  </a:lnTo>
                  <a:lnTo>
                    <a:pt x="417678" y="13715"/>
                  </a:lnTo>
                  <a:lnTo>
                    <a:pt x="460691" y="30108"/>
                  </a:lnTo>
                  <a:lnTo>
                    <a:pt x="500519" y="52190"/>
                  </a:lnTo>
                  <a:lnTo>
                    <a:pt x="536662" y="79460"/>
                  </a:lnTo>
                  <a:lnTo>
                    <a:pt x="568620" y="111418"/>
                  </a:lnTo>
                  <a:lnTo>
                    <a:pt x="595890" y="147561"/>
                  </a:lnTo>
                  <a:lnTo>
                    <a:pt x="617972" y="187389"/>
                  </a:lnTo>
                  <a:lnTo>
                    <a:pt x="634365" y="230402"/>
                  </a:lnTo>
                  <a:lnTo>
                    <a:pt x="644568" y="276098"/>
                  </a:lnTo>
                  <a:lnTo>
                    <a:pt x="648080" y="323977"/>
                  </a:lnTo>
                  <a:lnTo>
                    <a:pt x="644568" y="371887"/>
                  </a:lnTo>
                  <a:lnTo>
                    <a:pt x="634365" y="417608"/>
                  </a:lnTo>
                  <a:lnTo>
                    <a:pt x="617972" y="460642"/>
                  </a:lnTo>
                  <a:lnTo>
                    <a:pt x="595890" y="500486"/>
                  </a:lnTo>
                  <a:lnTo>
                    <a:pt x="568620" y="536642"/>
                  </a:lnTo>
                  <a:lnTo>
                    <a:pt x="536662" y="568608"/>
                  </a:lnTo>
                  <a:lnTo>
                    <a:pt x="500519" y="595884"/>
                  </a:lnTo>
                  <a:lnTo>
                    <a:pt x="460691" y="617969"/>
                  </a:lnTo>
                  <a:lnTo>
                    <a:pt x="417678" y="634364"/>
                  </a:lnTo>
                  <a:lnTo>
                    <a:pt x="371982" y="644568"/>
                  </a:lnTo>
                  <a:lnTo>
                    <a:pt x="324103" y="648081"/>
                  </a:lnTo>
                  <a:lnTo>
                    <a:pt x="276193" y="644568"/>
                  </a:lnTo>
                  <a:lnTo>
                    <a:pt x="230472" y="634364"/>
                  </a:lnTo>
                  <a:lnTo>
                    <a:pt x="187438" y="617969"/>
                  </a:lnTo>
                  <a:lnTo>
                    <a:pt x="147594" y="595884"/>
                  </a:lnTo>
                  <a:lnTo>
                    <a:pt x="111438" y="568608"/>
                  </a:lnTo>
                  <a:lnTo>
                    <a:pt x="79472" y="536642"/>
                  </a:lnTo>
                  <a:lnTo>
                    <a:pt x="52196" y="500486"/>
                  </a:lnTo>
                  <a:lnTo>
                    <a:pt x="30111" y="460642"/>
                  </a:lnTo>
                  <a:lnTo>
                    <a:pt x="13716" y="417608"/>
                  </a:lnTo>
                  <a:lnTo>
                    <a:pt x="3512" y="371887"/>
                  </a:lnTo>
                  <a:lnTo>
                    <a:pt x="0" y="323977"/>
                  </a:lnTo>
                  <a:close/>
                </a:path>
              </a:pathLst>
            </a:custGeom>
            <a:ln w="9525">
              <a:solidFill>
                <a:srgbClr val="000000"/>
              </a:solidFill>
            </a:ln>
          </p:spPr>
          <p:txBody>
            <a:bodyPr wrap="square" lIns="0" tIns="0" rIns="0" bIns="0" rtlCol="0"/>
            <a:lstStyle/>
            <a:p>
              <a:endParaRPr/>
            </a:p>
          </p:txBody>
        </p:sp>
      </p:grpSp>
      <p:sp>
        <p:nvSpPr>
          <p:cNvPr id="12" name="object 12"/>
          <p:cNvSpPr txBox="1"/>
          <p:nvPr/>
        </p:nvSpPr>
        <p:spPr>
          <a:xfrm>
            <a:off x="6343015" y="4326382"/>
            <a:ext cx="54292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00AF50"/>
                </a:solidFill>
                <a:latin typeface="Verdana"/>
                <a:cs typeface="Verdana"/>
              </a:rPr>
              <a:t>love</a:t>
            </a:r>
            <a:endParaRPr sz="2000">
              <a:latin typeface="Verdana"/>
              <a:cs typeface="Verdana"/>
            </a:endParaRPr>
          </a:p>
        </p:txBody>
      </p:sp>
      <p:sp>
        <p:nvSpPr>
          <p:cNvPr id="13" name="object 13"/>
          <p:cNvSpPr txBox="1"/>
          <p:nvPr/>
        </p:nvSpPr>
        <p:spPr>
          <a:xfrm>
            <a:off x="6175628" y="3718686"/>
            <a:ext cx="132715" cy="330835"/>
          </a:xfrm>
          <a:prstGeom prst="rect">
            <a:avLst/>
          </a:prstGeom>
        </p:spPr>
        <p:txBody>
          <a:bodyPr vert="horz" wrap="square" lIns="0" tIns="12700" rIns="0" bIns="0" rtlCol="0">
            <a:spAutoFit/>
          </a:bodyPr>
          <a:lstStyle/>
          <a:p>
            <a:pPr marL="12700">
              <a:lnSpc>
                <a:spcPct val="100000"/>
              </a:lnSpc>
              <a:spcBef>
                <a:spcPts val="100"/>
              </a:spcBef>
            </a:pPr>
            <a:r>
              <a:rPr sz="2000" spc="-50" dirty="0">
                <a:solidFill>
                  <a:schemeClr val="accent2"/>
                </a:solidFill>
                <a:latin typeface="Verdana"/>
                <a:cs typeface="Verdana"/>
              </a:rPr>
              <a:t>I</a:t>
            </a:r>
            <a:endParaRPr sz="2000" dirty="0">
              <a:solidFill>
                <a:schemeClr val="accent2"/>
              </a:solidFill>
              <a:latin typeface="Verdana"/>
              <a:cs typeface="Verdana"/>
            </a:endParaRPr>
          </a:p>
        </p:txBody>
      </p:sp>
      <p:grpSp>
        <p:nvGrpSpPr>
          <p:cNvPr id="14" name="object 14"/>
          <p:cNvGrpSpPr/>
          <p:nvPr/>
        </p:nvGrpSpPr>
        <p:grpSpPr>
          <a:xfrm>
            <a:off x="8395525" y="3496246"/>
            <a:ext cx="586105" cy="596900"/>
            <a:chOff x="8395525" y="3496246"/>
            <a:chExt cx="586105" cy="596900"/>
          </a:xfrm>
        </p:grpSpPr>
        <p:sp>
          <p:nvSpPr>
            <p:cNvPr id="15" name="object 15"/>
            <p:cNvSpPr/>
            <p:nvPr/>
          </p:nvSpPr>
          <p:spPr>
            <a:xfrm>
              <a:off x="8400288" y="3501009"/>
              <a:ext cx="576580" cy="587375"/>
            </a:xfrm>
            <a:custGeom>
              <a:avLst/>
              <a:gdLst/>
              <a:ahLst/>
              <a:cxnLst/>
              <a:rect l="l" t="t" r="r" b="b"/>
              <a:pathLst>
                <a:path w="576579" h="587375">
                  <a:moveTo>
                    <a:pt x="288035" y="0"/>
                  </a:moveTo>
                  <a:lnTo>
                    <a:pt x="241302" y="3842"/>
                  </a:lnTo>
                  <a:lnTo>
                    <a:pt x="196973" y="14966"/>
                  </a:lnTo>
                  <a:lnTo>
                    <a:pt x="155643" y="32767"/>
                  </a:lnTo>
                  <a:lnTo>
                    <a:pt x="117902" y="56639"/>
                  </a:lnTo>
                  <a:lnTo>
                    <a:pt x="84343" y="85978"/>
                  </a:lnTo>
                  <a:lnTo>
                    <a:pt x="55558" y="120179"/>
                  </a:lnTo>
                  <a:lnTo>
                    <a:pt x="32140" y="158636"/>
                  </a:lnTo>
                  <a:lnTo>
                    <a:pt x="14679" y="200745"/>
                  </a:lnTo>
                  <a:lnTo>
                    <a:pt x="3768" y="245900"/>
                  </a:lnTo>
                  <a:lnTo>
                    <a:pt x="0" y="293496"/>
                  </a:lnTo>
                  <a:lnTo>
                    <a:pt x="3768" y="341093"/>
                  </a:lnTo>
                  <a:lnTo>
                    <a:pt x="14679" y="386248"/>
                  </a:lnTo>
                  <a:lnTo>
                    <a:pt x="32140" y="428357"/>
                  </a:lnTo>
                  <a:lnTo>
                    <a:pt x="55558" y="466814"/>
                  </a:lnTo>
                  <a:lnTo>
                    <a:pt x="84343" y="501014"/>
                  </a:lnTo>
                  <a:lnTo>
                    <a:pt x="117902" y="530354"/>
                  </a:lnTo>
                  <a:lnTo>
                    <a:pt x="155643" y="554226"/>
                  </a:lnTo>
                  <a:lnTo>
                    <a:pt x="196973" y="572027"/>
                  </a:lnTo>
                  <a:lnTo>
                    <a:pt x="241302" y="583151"/>
                  </a:lnTo>
                  <a:lnTo>
                    <a:pt x="288035" y="586993"/>
                  </a:lnTo>
                  <a:lnTo>
                    <a:pt x="334738" y="583151"/>
                  </a:lnTo>
                  <a:lnTo>
                    <a:pt x="379049" y="572027"/>
                  </a:lnTo>
                  <a:lnTo>
                    <a:pt x="420372" y="554226"/>
                  </a:lnTo>
                  <a:lnTo>
                    <a:pt x="458114" y="530354"/>
                  </a:lnTo>
                  <a:lnTo>
                    <a:pt x="491680" y="501014"/>
                  </a:lnTo>
                  <a:lnTo>
                    <a:pt x="520476" y="466814"/>
                  </a:lnTo>
                  <a:lnTo>
                    <a:pt x="543907" y="428357"/>
                  </a:lnTo>
                  <a:lnTo>
                    <a:pt x="561380" y="386248"/>
                  </a:lnTo>
                  <a:lnTo>
                    <a:pt x="572300" y="341093"/>
                  </a:lnTo>
                  <a:lnTo>
                    <a:pt x="576071" y="293496"/>
                  </a:lnTo>
                  <a:lnTo>
                    <a:pt x="572300" y="245900"/>
                  </a:lnTo>
                  <a:lnTo>
                    <a:pt x="561380" y="200745"/>
                  </a:lnTo>
                  <a:lnTo>
                    <a:pt x="543907" y="158636"/>
                  </a:lnTo>
                  <a:lnTo>
                    <a:pt x="520476" y="120179"/>
                  </a:lnTo>
                  <a:lnTo>
                    <a:pt x="491680" y="85979"/>
                  </a:lnTo>
                  <a:lnTo>
                    <a:pt x="458114" y="56639"/>
                  </a:lnTo>
                  <a:lnTo>
                    <a:pt x="420372" y="32767"/>
                  </a:lnTo>
                  <a:lnTo>
                    <a:pt x="379049" y="14966"/>
                  </a:lnTo>
                  <a:lnTo>
                    <a:pt x="334738" y="3842"/>
                  </a:lnTo>
                  <a:lnTo>
                    <a:pt x="288035" y="0"/>
                  </a:lnTo>
                  <a:close/>
                </a:path>
              </a:pathLst>
            </a:custGeom>
            <a:solidFill>
              <a:srgbClr val="C00000"/>
            </a:solidFill>
          </p:spPr>
          <p:txBody>
            <a:bodyPr wrap="square" lIns="0" tIns="0" rIns="0" bIns="0" rtlCol="0"/>
            <a:lstStyle/>
            <a:p>
              <a:endParaRPr/>
            </a:p>
          </p:txBody>
        </p:sp>
        <p:sp>
          <p:nvSpPr>
            <p:cNvPr id="16" name="object 16"/>
            <p:cNvSpPr/>
            <p:nvPr/>
          </p:nvSpPr>
          <p:spPr>
            <a:xfrm>
              <a:off x="8400288" y="3501009"/>
              <a:ext cx="576580" cy="587375"/>
            </a:xfrm>
            <a:custGeom>
              <a:avLst/>
              <a:gdLst/>
              <a:ahLst/>
              <a:cxnLst/>
              <a:rect l="l" t="t" r="r" b="b"/>
              <a:pathLst>
                <a:path w="576579" h="587375">
                  <a:moveTo>
                    <a:pt x="0" y="293496"/>
                  </a:moveTo>
                  <a:lnTo>
                    <a:pt x="3768" y="245900"/>
                  </a:lnTo>
                  <a:lnTo>
                    <a:pt x="14679" y="200745"/>
                  </a:lnTo>
                  <a:lnTo>
                    <a:pt x="32140" y="158636"/>
                  </a:lnTo>
                  <a:lnTo>
                    <a:pt x="55558" y="120179"/>
                  </a:lnTo>
                  <a:lnTo>
                    <a:pt x="84343" y="85978"/>
                  </a:lnTo>
                  <a:lnTo>
                    <a:pt x="117902" y="56639"/>
                  </a:lnTo>
                  <a:lnTo>
                    <a:pt x="155643" y="32767"/>
                  </a:lnTo>
                  <a:lnTo>
                    <a:pt x="196973" y="14966"/>
                  </a:lnTo>
                  <a:lnTo>
                    <a:pt x="241302" y="3842"/>
                  </a:lnTo>
                  <a:lnTo>
                    <a:pt x="288035" y="0"/>
                  </a:lnTo>
                  <a:lnTo>
                    <a:pt x="334738" y="3842"/>
                  </a:lnTo>
                  <a:lnTo>
                    <a:pt x="379049" y="14966"/>
                  </a:lnTo>
                  <a:lnTo>
                    <a:pt x="420372" y="32767"/>
                  </a:lnTo>
                  <a:lnTo>
                    <a:pt x="458114" y="56639"/>
                  </a:lnTo>
                  <a:lnTo>
                    <a:pt x="491680" y="85979"/>
                  </a:lnTo>
                  <a:lnTo>
                    <a:pt x="520476" y="120179"/>
                  </a:lnTo>
                  <a:lnTo>
                    <a:pt x="543907" y="158636"/>
                  </a:lnTo>
                  <a:lnTo>
                    <a:pt x="561380" y="200745"/>
                  </a:lnTo>
                  <a:lnTo>
                    <a:pt x="572300" y="245900"/>
                  </a:lnTo>
                  <a:lnTo>
                    <a:pt x="576071" y="293496"/>
                  </a:lnTo>
                  <a:lnTo>
                    <a:pt x="572300" y="341093"/>
                  </a:lnTo>
                  <a:lnTo>
                    <a:pt x="561380" y="386248"/>
                  </a:lnTo>
                  <a:lnTo>
                    <a:pt x="543907" y="428357"/>
                  </a:lnTo>
                  <a:lnTo>
                    <a:pt x="520476" y="466814"/>
                  </a:lnTo>
                  <a:lnTo>
                    <a:pt x="491680" y="501014"/>
                  </a:lnTo>
                  <a:lnTo>
                    <a:pt x="458114" y="530354"/>
                  </a:lnTo>
                  <a:lnTo>
                    <a:pt x="420372" y="554226"/>
                  </a:lnTo>
                  <a:lnTo>
                    <a:pt x="379049" y="572027"/>
                  </a:lnTo>
                  <a:lnTo>
                    <a:pt x="334738" y="583151"/>
                  </a:lnTo>
                  <a:lnTo>
                    <a:pt x="288035" y="586993"/>
                  </a:lnTo>
                  <a:lnTo>
                    <a:pt x="241302" y="583151"/>
                  </a:lnTo>
                  <a:lnTo>
                    <a:pt x="196973" y="572027"/>
                  </a:lnTo>
                  <a:lnTo>
                    <a:pt x="155643" y="554226"/>
                  </a:lnTo>
                  <a:lnTo>
                    <a:pt x="117902" y="530354"/>
                  </a:lnTo>
                  <a:lnTo>
                    <a:pt x="84343" y="501014"/>
                  </a:lnTo>
                  <a:lnTo>
                    <a:pt x="55558" y="466814"/>
                  </a:lnTo>
                  <a:lnTo>
                    <a:pt x="32140" y="428357"/>
                  </a:lnTo>
                  <a:lnTo>
                    <a:pt x="14679" y="386248"/>
                  </a:lnTo>
                  <a:lnTo>
                    <a:pt x="3768" y="341093"/>
                  </a:lnTo>
                  <a:lnTo>
                    <a:pt x="0" y="293496"/>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688340" y="1218691"/>
            <a:ext cx="10602595" cy="217614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90" dirty="0">
                <a:solidFill>
                  <a:schemeClr val="bg1"/>
                </a:solidFill>
                <a:latin typeface="Verdana"/>
                <a:cs typeface="Verdana"/>
              </a:rPr>
              <a:t> </a:t>
            </a:r>
            <a:r>
              <a:rPr sz="2000" b="1" dirty="0">
                <a:solidFill>
                  <a:schemeClr val="bg1"/>
                </a:solidFill>
                <a:latin typeface="Verdana"/>
                <a:cs typeface="Verdana"/>
              </a:rPr>
              <a:t>2</a:t>
            </a:r>
            <a:r>
              <a:rPr sz="2000" dirty="0">
                <a:solidFill>
                  <a:schemeClr val="bg1"/>
                </a:solidFill>
                <a:latin typeface="Verdana"/>
                <a:cs typeface="Verdana"/>
              </a:rPr>
              <a:t>:</a:t>
            </a:r>
            <a:r>
              <a:rPr sz="2000" spc="-70" dirty="0">
                <a:solidFill>
                  <a:schemeClr val="bg1"/>
                </a:solidFill>
                <a:latin typeface="Verdana"/>
                <a:cs typeface="Verdana"/>
              </a:rPr>
              <a:t> </a:t>
            </a:r>
            <a:r>
              <a:rPr sz="2000" dirty="0">
                <a:solidFill>
                  <a:schemeClr val="bg1"/>
                </a:solidFill>
                <a:latin typeface="Verdana"/>
                <a:cs typeface="Verdana"/>
              </a:rPr>
              <a:t>Convert</a:t>
            </a:r>
            <a:r>
              <a:rPr sz="2000" spc="-95"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IDS</a:t>
            </a:r>
            <a:r>
              <a:rPr sz="2000" spc="-90" dirty="0">
                <a:solidFill>
                  <a:schemeClr val="bg1"/>
                </a:solidFill>
                <a:latin typeface="Verdana"/>
                <a:cs typeface="Verdana"/>
              </a:rPr>
              <a:t> </a:t>
            </a:r>
            <a:r>
              <a:rPr sz="2000" dirty="0">
                <a:solidFill>
                  <a:schemeClr val="bg1"/>
                </a:solidFill>
                <a:latin typeface="Verdana"/>
                <a:cs typeface="Verdana"/>
              </a:rPr>
              <a:t>into</a:t>
            </a:r>
            <a:r>
              <a:rPr sz="2000" spc="-85" dirty="0">
                <a:solidFill>
                  <a:schemeClr val="bg1"/>
                </a:solidFill>
                <a:latin typeface="Verdana"/>
                <a:cs typeface="Verdana"/>
              </a:rPr>
              <a:t> </a:t>
            </a:r>
            <a:r>
              <a:rPr sz="2000" dirty="0">
                <a:solidFill>
                  <a:schemeClr val="bg1"/>
                </a:solidFill>
                <a:latin typeface="Verdana"/>
                <a:cs typeface="Verdana"/>
              </a:rPr>
              <a:t>vector</a:t>
            </a:r>
            <a:r>
              <a:rPr sz="2000" spc="-10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65" dirty="0">
                <a:solidFill>
                  <a:schemeClr val="bg1"/>
                </a:solidFill>
                <a:latin typeface="Verdana"/>
                <a:cs typeface="Verdana"/>
              </a:rPr>
              <a:t> </a:t>
            </a:r>
            <a:r>
              <a:rPr sz="2000" spc="-8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Embeddings</a:t>
            </a:r>
            <a:endParaRPr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sz="2000" dirty="0">
                <a:solidFill>
                  <a:schemeClr val="bg1"/>
                </a:solidFill>
                <a:latin typeface="Verdana"/>
                <a:cs typeface="Verdana"/>
              </a:rPr>
              <a:t>	The</a:t>
            </a:r>
            <a:r>
              <a:rPr sz="2000" spc="-95" dirty="0">
                <a:solidFill>
                  <a:schemeClr val="bg1"/>
                </a:solidFill>
                <a:latin typeface="Verdana"/>
                <a:cs typeface="Verdana"/>
              </a:rPr>
              <a:t> </a:t>
            </a:r>
            <a:r>
              <a:rPr sz="2000" spc="-75" dirty="0">
                <a:solidFill>
                  <a:schemeClr val="bg1"/>
                </a:solidFill>
                <a:latin typeface="Verdana"/>
                <a:cs typeface="Verdana"/>
              </a:rPr>
              <a:t>Token</a:t>
            </a:r>
            <a:r>
              <a:rPr sz="2000" spc="-95" dirty="0">
                <a:solidFill>
                  <a:schemeClr val="bg1"/>
                </a:solidFill>
                <a:latin typeface="Verdana"/>
                <a:cs typeface="Verdana"/>
              </a:rPr>
              <a:t> </a:t>
            </a:r>
            <a:r>
              <a:rPr sz="2000" dirty="0">
                <a:solidFill>
                  <a:schemeClr val="bg1"/>
                </a:solidFill>
                <a:latin typeface="Verdana"/>
                <a:cs typeface="Verdana"/>
              </a:rPr>
              <a:t>Embeddings</a:t>
            </a:r>
            <a:r>
              <a:rPr sz="2000" spc="-60" dirty="0">
                <a:solidFill>
                  <a:schemeClr val="bg1"/>
                </a:solidFill>
                <a:latin typeface="Verdana"/>
                <a:cs typeface="Verdana"/>
              </a:rPr>
              <a:t> </a:t>
            </a:r>
            <a:r>
              <a:rPr sz="2000" dirty="0">
                <a:solidFill>
                  <a:schemeClr val="bg1"/>
                </a:solidFill>
                <a:latin typeface="Verdana"/>
                <a:cs typeface="Verdana"/>
              </a:rPr>
              <a:t>is</a:t>
            </a:r>
            <a:r>
              <a:rPr sz="2000" spc="-70" dirty="0">
                <a:solidFill>
                  <a:schemeClr val="bg1"/>
                </a:solidFill>
                <a:latin typeface="Verdana"/>
                <a:cs typeface="Verdana"/>
              </a:rPr>
              <a:t> </a:t>
            </a:r>
            <a:r>
              <a:rPr sz="2000" dirty="0">
                <a:solidFill>
                  <a:schemeClr val="bg1"/>
                </a:solidFill>
                <a:latin typeface="Verdana"/>
                <a:cs typeface="Verdana"/>
              </a:rPr>
              <a:t>a</a:t>
            </a:r>
            <a:r>
              <a:rPr sz="2000" spc="-75" dirty="0">
                <a:solidFill>
                  <a:schemeClr val="bg1"/>
                </a:solidFill>
                <a:latin typeface="Verdana"/>
                <a:cs typeface="Verdana"/>
              </a:rPr>
              <a:t> </a:t>
            </a:r>
            <a:r>
              <a:rPr sz="2000" spc="-25" dirty="0">
                <a:solidFill>
                  <a:schemeClr val="bg1"/>
                </a:solidFill>
                <a:latin typeface="Verdana"/>
                <a:cs typeface="Verdana"/>
              </a:rPr>
              <a:t>high-</a:t>
            </a:r>
            <a:r>
              <a:rPr sz="2000" dirty="0">
                <a:solidFill>
                  <a:schemeClr val="bg1"/>
                </a:solidFill>
                <a:latin typeface="Verdana"/>
                <a:cs typeface="Verdana"/>
              </a:rPr>
              <a:t>dimensional</a:t>
            </a:r>
            <a:r>
              <a:rPr sz="2000" spc="-65" dirty="0">
                <a:solidFill>
                  <a:schemeClr val="bg1"/>
                </a:solidFill>
                <a:latin typeface="Verdana"/>
                <a:cs typeface="Verdana"/>
              </a:rPr>
              <a:t> </a:t>
            </a:r>
            <a:r>
              <a:rPr sz="2000" dirty="0">
                <a:solidFill>
                  <a:schemeClr val="bg1"/>
                </a:solidFill>
                <a:latin typeface="Verdana"/>
                <a:cs typeface="Verdana"/>
              </a:rPr>
              <a:t>space</a:t>
            </a:r>
            <a:r>
              <a:rPr sz="2000" spc="-95" dirty="0">
                <a:solidFill>
                  <a:schemeClr val="bg1"/>
                </a:solidFill>
                <a:latin typeface="Verdana"/>
                <a:cs typeface="Verdana"/>
              </a:rPr>
              <a:t> </a:t>
            </a:r>
            <a:r>
              <a:rPr sz="2000" dirty="0">
                <a:solidFill>
                  <a:schemeClr val="bg1"/>
                </a:solidFill>
                <a:latin typeface="Verdana"/>
                <a:cs typeface="Verdana"/>
              </a:rPr>
              <a:t>where</a:t>
            </a:r>
            <a:r>
              <a:rPr sz="2000" spc="-90" dirty="0">
                <a:solidFill>
                  <a:schemeClr val="bg1"/>
                </a:solidFill>
                <a:latin typeface="Verdana"/>
                <a:cs typeface="Verdana"/>
              </a:rPr>
              <a:t> </a:t>
            </a:r>
            <a:r>
              <a:rPr sz="2000" dirty="0">
                <a:solidFill>
                  <a:schemeClr val="bg1"/>
                </a:solidFill>
                <a:latin typeface="Verdana"/>
                <a:cs typeface="Verdana"/>
              </a:rPr>
              <a:t>each</a:t>
            </a:r>
            <a:r>
              <a:rPr sz="2000" spc="-90"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spc="-10" dirty="0">
                <a:solidFill>
                  <a:schemeClr val="bg1"/>
                </a:solidFill>
                <a:latin typeface="Verdana"/>
                <a:cs typeface="Verdana"/>
              </a:rPr>
              <a:t>mapped </a:t>
            </a:r>
            <a:r>
              <a:rPr sz="2000" dirty="0">
                <a:solidFill>
                  <a:schemeClr val="bg1"/>
                </a:solidFill>
                <a:latin typeface="Verdana"/>
                <a:cs typeface="Verdana"/>
              </a:rPr>
              <a:t>to</a:t>
            </a:r>
            <a:r>
              <a:rPr sz="2000" spc="-75" dirty="0">
                <a:solidFill>
                  <a:schemeClr val="bg1"/>
                </a:solidFill>
                <a:latin typeface="Verdana"/>
                <a:cs typeface="Verdana"/>
              </a:rPr>
              <a:t> </a:t>
            </a:r>
            <a:r>
              <a:rPr sz="2000" dirty="0">
                <a:solidFill>
                  <a:schemeClr val="bg1"/>
                </a:solidFill>
                <a:latin typeface="Verdana"/>
                <a:cs typeface="Verdana"/>
              </a:rPr>
              <a:t>a</a:t>
            </a:r>
            <a:r>
              <a:rPr sz="2000" spc="-85" dirty="0">
                <a:solidFill>
                  <a:schemeClr val="bg1"/>
                </a:solidFill>
                <a:latin typeface="Verdana"/>
                <a:cs typeface="Verdana"/>
              </a:rPr>
              <a:t> </a:t>
            </a:r>
            <a:r>
              <a:rPr sz="2000" dirty="0">
                <a:solidFill>
                  <a:schemeClr val="bg1"/>
                </a:solidFill>
                <a:latin typeface="Verdana"/>
                <a:cs typeface="Verdana"/>
              </a:rPr>
              <a:t>unique</a:t>
            </a:r>
            <a:r>
              <a:rPr sz="2000" spc="-85" dirty="0">
                <a:solidFill>
                  <a:schemeClr val="bg1"/>
                </a:solidFill>
                <a:latin typeface="Verdana"/>
                <a:cs typeface="Verdana"/>
              </a:rPr>
              <a:t> </a:t>
            </a:r>
            <a:r>
              <a:rPr sz="2000" dirty="0">
                <a:solidFill>
                  <a:schemeClr val="bg1"/>
                </a:solidFill>
                <a:latin typeface="Verdana"/>
                <a:cs typeface="Verdana"/>
              </a:rPr>
              <a:t>position</a:t>
            </a:r>
            <a:r>
              <a:rPr sz="2000" spc="-20" dirty="0">
                <a:solidFill>
                  <a:schemeClr val="bg1"/>
                </a:solidFill>
                <a:latin typeface="Verdana"/>
                <a:cs typeface="Verdana"/>
              </a:rPr>
              <a:t> </a:t>
            </a:r>
            <a:r>
              <a:rPr sz="2000" dirty="0">
                <a:solidFill>
                  <a:schemeClr val="bg1"/>
                </a:solidFill>
                <a:latin typeface="Verdana"/>
                <a:cs typeface="Verdana"/>
              </a:rPr>
              <a:t>called</a:t>
            </a:r>
            <a:r>
              <a:rPr sz="2000" spc="-20" dirty="0">
                <a:solidFill>
                  <a:schemeClr val="bg1"/>
                </a:solidFill>
                <a:latin typeface="Verdana"/>
                <a:cs typeface="Verdana"/>
              </a:rPr>
              <a:t> </a:t>
            </a:r>
            <a:r>
              <a:rPr sz="2000" dirty="0">
                <a:solidFill>
                  <a:schemeClr val="bg1"/>
                </a:solidFill>
                <a:latin typeface="Verdana"/>
                <a:cs typeface="Verdana"/>
              </a:rPr>
              <a:t>a</a:t>
            </a:r>
            <a:r>
              <a:rPr sz="2000" spc="-45" dirty="0">
                <a:solidFill>
                  <a:schemeClr val="bg1"/>
                </a:solidFill>
                <a:latin typeface="Verdana"/>
                <a:cs typeface="Verdana"/>
              </a:rPr>
              <a:t> </a:t>
            </a:r>
            <a:r>
              <a:rPr sz="2000" spc="-10" dirty="0">
                <a:solidFill>
                  <a:schemeClr val="bg1"/>
                </a:solidFill>
                <a:latin typeface="Verdana"/>
                <a:cs typeface="Verdana"/>
              </a:rPr>
              <a:t>vector.</a:t>
            </a:r>
            <a:endParaRPr sz="2000" dirty="0">
              <a:solidFill>
                <a:schemeClr val="bg1"/>
              </a:solidFill>
              <a:latin typeface="Verdana"/>
              <a:cs typeface="Verdana"/>
            </a:endParaRPr>
          </a:p>
          <a:p>
            <a:pPr marL="7908925">
              <a:lnSpc>
                <a:spcPts val="2275"/>
              </a:lnSpc>
            </a:pPr>
            <a:r>
              <a:rPr sz="2000" spc="-10" dirty="0">
                <a:solidFill>
                  <a:srgbClr val="C00000"/>
                </a:solidFill>
                <a:latin typeface="Verdana"/>
                <a:cs typeface="Verdana"/>
              </a:rPr>
              <a:t>machine</a:t>
            </a:r>
            <a:endParaRPr sz="2000" dirty="0">
              <a:latin typeface="Verdana"/>
              <a:cs typeface="Verdana"/>
            </a:endParaRPr>
          </a:p>
        </p:txBody>
      </p:sp>
      <p:grpSp>
        <p:nvGrpSpPr>
          <p:cNvPr id="18" name="object 18"/>
          <p:cNvGrpSpPr/>
          <p:nvPr/>
        </p:nvGrpSpPr>
        <p:grpSpPr>
          <a:xfrm>
            <a:off x="9266491" y="3798379"/>
            <a:ext cx="873760" cy="845819"/>
            <a:chOff x="9266491" y="3798379"/>
            <a:chExt cx="873760" cy="845819"/>
          </a:xfrm>
        </p:grpSpPr>
        <p:sp>
          <p:nvSpPr>
            <p:cNvPr id="19" name="object 19"/>
            <p:cNvSpPr/>
            <p:nvPr/>
          </p:nvSpPr>
          <p:spPr>
            <a:xfrm>
              <a:off x="9271254" y="3803141"/>
              <a:ext cx="864235" cy="836294"/>
            </a:xfrm>
            <a:custGeom>
              <a:avLst/>
              <a:gdLst/>
              <a:ahLst/>
              <a:cxnLst/>
              <a:rect l="l" t="t" r="r" b="b"/>
              <a:pathLst>
                <a:path w="864234" h="836295">
                  <a:moveTo>
                    <a:pt x="432053" y="0"/>
                  </a:moveTo>
                  <a:lnTo>
                    <a:pt x="384974" y="2451"/>
                  </a:lnTo>
                  <a:lnTo>
                    <a:pt x="339363" y="9637"/>
                  </a:lnTo>
                  <a:lnTo>
                    <a:pt x="295485" y="21302"/>
                  </a:lnTo>
                  <a:lnTo>
                    <a:pt x="253603" y="37191"/>
                  </a:lnTo>
                  <a:lnTo>
                    <a:pt x="213980" y="57051"/>
                  </a:lnTo>
                  <a:lnTo>
                    <a:pt x="176881" y="80625"/>
                  </a:lnTo>
                  <a:lnTo>
                    <a:pt x="142568" y="107660"/>
                  </a:lnTo>
                  <a:lnTo>
                    <a:pt x="111305" y="137901"/>
                  </a:lnTo>
                  <a:lnTo>
                    <a:pt x="83356" y="171093"/>
                  </a:lnTo>
                  <a:lnTo>
                    <a:pt x="58984" y="206981"/>
                  </a:lnTo>
                  <a:lnTo>
                    <a:pt x="38452" y="245311"/>
                  </a:lnTo>
                  <a:lnTo>
                    <a:pt x="22024" y="285829"/>
                  </a:lnTo>
                  <a:lnTo>
                    <a:pt x="9964" y="328278"/>
                  </a:lnTo>
                  <a:lnTo>
                    <a:pt x="2535" y="372406"/>
                  </a:lnTo>
                  <a:lnTo>
                    <a:pt x="0" y="417956"/>
                  </a:lnTo>
                  <a:lnTo>
                    <a:pt x="2535" y="463507"/>
                  </a:lnTo>
                  <a:lnTo>
                    <a:pt x="9964" y="507635"/>
                  </a:lnTo>
                  <a:lnTo>
                    <a:pt x="22024" y="550084"/>
                  </a:lnTo>
                  <a:lnTo>
                    <a:pt x="38452" y="590602"/>
                  </a:lnTo>
                  <a:lnTo>
                    <a:pt x="58984" y="628932"/>
                  </a:lnTo>
                  <a:lnTo>
                    <a:pt x="83356" y="664820"/>
                  </a:lnTo>
                  <a:lnTo>
                    <a:pt x="111305" y="698012"/>
                  </a:lnTo>
                  <a:lnTo>
                    <a:pt x="142568" y="728253"/>
                  </a:lnTo>
                  <a:lnTo>
                    <a:pt x="176881" y="755288"/>
                  </a:lnTo>
                  <a:lnTo>
                    <a:pt x="213980" y="778862"/>
                  </a:lnTo>
                  <a:lnTo>
                    <a:pt x="253603" y="798722"/>
                  </a:lnTo>
                  <a:lnTo>
                    <a:pt x="295485" y="814611"/>
                  </a:lnTo>
                  <a:lnTo>
                    <a:pt x="339363" y="826276"/>
                  </a:lnTo>
                  <a:lnTo>
                    <a:pt x="384974" y="833462"/>
                  </a:lnTo>
                  <a:lnTo>
                    <a:pt x="432053" y="835913"/>
                  </a:lnTo>
                  <a:lnTo>
                    <a:pt x="479133" y="833462"/>
                  </a:lnTo>
                  <a:lnTo>
                    <a:pt x="524744" y="826276"/>
                  </a:lnTo>
                  <a:lnTo>
                    <a:pt x="568622" y="814611"/>
                  </a:lnTo>
                  <a:lnTo>
                    <a:pt x="610504" y="798722"/>
                  </a:lnTo>
                  <a:lnTo>
                    <a:pt x="650127" y="778862"/>
                  </a:lnTo>
                  <a:lnTo>
                    <a:pt x="687226" y="755288"/>
                  </a:lnTo>
                  <a:lnTo>
                    <a:pt x="721539" y="728253"/>
                  </a:lnTo>
                  <a:lnTo>
                    <a:pt x="752802" y="698012"/>
                  </a:lnTo>
                  <a:lnTo>
                    <a:pt x="780751" y="664820"/>
                  </a:lnTo>
                  <a:lnTo>
                    <a:pt x="805123" y="628932"/>
                  </a:lnTo>
                  <a:lnTo>
                    <a:pt x="825655" y="590602"/>
                  </a:lnTo>
                  <a:lnTo>
                    <a:pt x="842083" y="550084"/>
                  </a:lnTo>
                  <a:lnTo>
                    <a:pt x="854143" y="507635"/>
                  </a:lnTo>
                  <a:lnTo>
                    <a:pt x="861572" y="463507"/>
                  </a:lnTo>
                  <a:lnTo>
                    <a:pt x="864107" y="417956"/>
                  </a:lnTo>
                  <a:lnTo>
                    <a:pt x="861572" y="372406"/>
                  </a:lnTo>
                  <a:lnTo>
                    <a:pt x="854143" y="328278"/>
                  </a:lnTo>
                  <a:lnTo>
                    <a:pt x="842083" y="285829"/>
                  </a:lnTo>
                  <a:lnTo>
                    <a:pt x="825655" y="245311"/>
                  </a:lnTo>
                  <a:lnTo>
                    <a:pt x="805123" y="206981"/>
                  </a:lnTo>
                  <a:lnTo>
                    <a:pt x="780751" y="171093"/>
                  </a:lnTo>
                  <a:lnTo>
                    <a:pt x="752802" y="137901"/>
                  </a:lnTo>
                  <a:lnTo>
                    <a:pt x="721539" y="107660"/>
                  </a:lnTo>
                  <a:lnTo>
                    <a:pt x="687226" y="80625"/>
                  </a:lnTo>
                  <a:lnTo>
                    <a:pt x="650127" y="57051"/>
                  </a:lnTo>
                  <a:lnTo>
                    <a:pt x="610504" y="37191"/>
                  </a:lnTo>
                  <a:lnTo>
                    <a:pt x="568622" y="21302"/>
                  </a:lnTo>
                  <a:lnTo>
                    <a:pt x="524744" y="9637"/>
                  </a:lnTo>
                  <a:lnTo>
                    <a:pt x="479133" y="2451"/>
                  </a:lnTo>
                  <a:lnTo>
                    <a:pt x="432053" y="0"/>
                  </a:lnTo>
                  <a:close/>
                </a:path>
              </a:pathLst>
            </a:custGeom>
            <a:solidFill>
              <a:srgbClr val="3333FF"/>
            </a:solidFill>
          </p:spPr>
          <p:txBody>
            <a:bodyPr wrap="square" lIns="0" tIns="0" rIns="0" bIns="0" rtlCol="0"/>
            <a:lstStyle/>
            <a:p>
              <a:endParaRPr/>
            </a:p>
          </p:txBody>
        </p:sp>
        <p:sp>
          <p:nvSpPr>
            <p:cNvPr id="20" name="object 20"/>
            <p:cNvSpPr/>
            <p:nvPr/>
          </p:nvSpPr>
          <p:spPr>
            <a:xfrm>
              <a:off x="9271254" y="3803141"/>
              <a:ext cx="864235" cy="836294"/>
            </a:xfrm>
            <a:custGeom>
              <a:avLst/>
              <a:gdLst/>
              <a:ahLst/>
              <a:cxnLst/>
              <a:rect l="l" t="t" r="r" b="b"/>
              <a:pathLst>
                <a:path w="864234" h="836295">
                  <a:moveTo>
                    <a:pt x="0" y="417956"/>
                  </a:moveTo>
                  <a:lnTo>
                    <a:pt x="2535" y="372406"/>
                  </a:lnTo>
                  <a:lnTo>
                    <a:pt x="9964" y="328278"/>
                  </a:lnTo>
                  <a:lnTo>
                    <a:pt x="22024" y="285829"/>
                  </a:lnTo>
                  <a:lnTo>
                    <a:pt x="38452" y="245311"/>
                  </a:lnTo>
                  <a:lnTo>
                    <a:pt x="58984" y="206981"/>
                  </a:lnTo>
                  <a:lnTo>
                    <a:pt x="83356" y="171093"/>
                  </a:lnTo>
                  <a:lnTo>
                    <a:pt x="111305" y="137901"/>
                  </a:lnTo>
                  <a:lnTo>
                    <a:pt x="142568" y="107660"/>
                  </a:lnTo>
                  <a:lnTo>
                    <a:pt x="176881" y="80625"/>
                  </a:lnTo>
                  <a:lnTo>
                    <a:pt x="213980" y="57051"/>
                  </a:lnTo>
                  <a:lnTo>
                    <a:pt x="253603" y="37191"/>
                  </a:lnTo>
                  <a:lnTo>
                    <a:pt x="295485" y="21302"/>
                  </a:lnTo>
                  <a:lnTo>
                    <a:pt x="339363" y="9637"/>
                  </a:lnTo>
                  <a:lnTo>
                    <a:pt x="384974" y="2451"/>
                  </a:lnTo>
                  <a:lnTo>
                    <a:pt x="432053" y="0"/>
                  </a:lnTo>
                  <a:lnTo>
                    <a:pt x="479133" y="2451"/>
                  </a:lnTo>
                  <a:lnTo>
                    <a:pt x="524744" y="9637"/>
                  </a:lnTo>
                  <a:lnTo>
                    <a:pt x="568622" y="21302"/>
                  </a:lnTo>
                  <a:lnTo>
                    <a:pt x="610504" y="37191"/>
                  </a:lnTo>
                  <a:lnTo>
                    <a:pt x="650127" y="57051"/>
                  </a:lnTo>
                  <a:lnTo>
                    <a:pt x="687226" y="80625"/>
                  </a:lnTo>
                  <a:lnTo>
                    <a:pt x="721539" y="107660"/>
                  </a:lnTo>
                  <a:lnTo>
                    <a:pt x="752802" y="137901"/>
                  </a:lnTo>
                  <a:lnTo>
                    <a:pt x="780751" y="171093"/>
                  </a:lnTo>
                  <a:lnTo>
                    <a:pt x="805123" y="206981"/>
                  </a:lnTo>
                  <a:lnTo>
                    <a:pt x="825655" y="245311"/>
                  </a:lnTo>
                  <a:lnTo>
                    <a:pt x="842083" y="285829"/>
                  </a:lnTo>
                  <a:lnTo>
                    <a:pt x="854143" y="328278"/>
                  </a:lnTo>
                  <a:lnTo>
                    <a:pt x="861572" y="372406"/>
                  </a:lnTo>
                  <a:lnTo>
                    <a:pt x="864107" y="417956"/>
                  </a:lnTo>
                  <a:lnTo>
                    <a:pt x="861572" y="463507"/>
                  </a:lnTo>
                  <a:lnTo>
                    <a:pt x="854143" y="507635"/>
                  </a:lnTo>
                  <a:lnTo>
                    <a:pt x="842083" y="550084"/>
                  </a:lnTo>
                  <a:lnTo>
                    <a:pt x="825655" y="590602"/>
                  </a:lnTo>
                  <a:lnTo>
                    <a:pt x="805123" y="628932"/>
                  </a:lnTo>
                  <a:lnTo>
                    <a:pt x="780751" y="664820"/>
                  </a:lnTo>
                  <a:lnTo>
                    <a:pt x="752802" y="698012"/>
                  </a:lnTo>
                  <a:lnTo>
                    <a:pt x="721539" y="728253"/>
                  </a:lnTo>
                  <a:lnTo>
                    <a:pt x="687226" y="755288"/>
                  </a:lnTo>
                  <a:lnTo>
                    <a:pt x="650127" y="778862"/>
                  </a:lnTo>
                  <a:lnTo>
                    <a:pt x="610504" y="798722"/>
                  </a:lnTo>
                  <a:lnTo>
                    <a:pt x="568622" y="814611"/>
                  </a:lnTo>
                  <a:lnTo>
                    <a:pt x="524744" y="826276"/>
                  </a:lnTo>
                  <a:lnTo>
                    <a:pt x="479133" y="833462"/>
                  </a:lnTo>
                  <a:lnTo>
                    <a:pt x="432053" y="835913"/>
                  </a:lnTo>
                  <a:lnTo>
                    <a:pt x="384974" y="833462"/>
                  </a:lnTo>
                  <a:lnTo>
                    <a:pt x="339363" y="826276"/>
                  </a:lnTo>
                  <a:lnTo>
                    <a:pt x="295485" y="814611"/>
                  </a:lnTo>
                  <a:lnTo>
                    <a:pt x="253603" y="798722"/>
                  </a:lnTo>
                  <a:lnTo>
                    <a:pt x="213980" y="778862"/>
                  </a:lnTo>
                  <a:lnTo>
                    <a:pt x="176881" y="755288"/>
                  </a:lnTo>
                  <a:lnTo>
                    <a:pt x="142568" y="728253"/>
                  </a:lnTo>
                  <a:lnTo>
                    <a:pt x="111305" y="698012"/>
                  </a:lnTo>
                  <a:lnTo>
                    <a:pt x="83356" y="664820"/>
                  </a:lnTo>
                  <a:lnTo>
                    <a:pt x="58984" y="628932"/>
                  </a:lnTo>
                  <a:lnTo>
                    <a:pt x="38452" y="590602"/>
                  </a:lnTo>
                  <a:lnTo>
                    <a:pt x="22024" y="550084"/>
                  </a:lnTo>
                  <a:lnTo>
                    <a:pt x="9964" y="507635"/>
                  </a:lnTo>
                  <a:lnTo>
                    <a:pt x="2535" y="463507"/>
                  </a:lnTo>
                  <a:lnTo>
                    <a:pt x="0" y="417956"/>
                  </a:lnTo>
                  <a:close/>
                </a:path>
              </a:pathLst>
            </a:custGeom>
            <a:ln w="9525">
              <a:solidFill>
                <a:srgbClr val="000000"/>
              </a:solidFill>
            </a:ln>
          </p:spPr>
          <p:txBody>
            <a:bodyPr wrap="square" lIns="0" tIns="0" rIns="0" bIns="0" rtlCol="0"/>
            <a:lstStyle/>
            <a:p>
              <a:endParaRPr/>
            </a:p>
          </p:txBody>
        </p:sp>
      </p:grpSp>
      <p:sp>
        <p:nvSpPr>
          <p:cNvPr id="21" name="object 21"/>
          <p:cNvSpPr txBox="1"/>
          <p:nvPr/>
        </p:nvSpPr>
        <p:spPr>
          <a:xfrm>
            <a:off x="9649714" y="4764151"/>
            <a:ext cx="105664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learning</a:t>
            </a:r>
            <a:endParaRPr sz="2000">
              <a:latin typeface="Verdana"/>
              <a:cs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381490" cy="233235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70" dirty="0">
                <a:solidFill>
                  <a:schemeClr val="bg1"/>
                </a:solidFill>
                <a:latin typeface="Verdana"/>
                <a:cs typeface="Verdana"/>
              </a:rPr>
              <a:t> </a:t>
            </a:r>
            <a:r>
              <a:rPr sz="2000" b="1" dirty="0">
                <a:solidFill>
                  <a:schemeClr val="bg1"/>
                </a:solidFill>
                <a:latin typeface="Verdana"/>
                <a:cs typeface="Verdana"/>
              </a:rPr>
              <a:t>3</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Calculate</a:t>
            </a:r>
            <a:r>
              <a:rPr sz="2000" spc="-65"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position</a:t>
            </a:r>
            <a:r>
              <a:rPr sz="2000" spc="-45"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dirty="0">
                <a:solidFill>
                  <a:schemeClr val="bg1"/>
                </a:solidFill>
                <a:latin typeface="Verdana"/>
                <a:cs typeface="Verdana"/>
              </a:rPr>
              <a:t>each</a:t>
            </a:r>
            <a:r>
              <a:rPr sz="2000" spc="-70" dirty="0">
                <a:solidFill>
                  <a:schemeClr val="bg1"/>
                </a:solidFill>
                <a:latin typeface="Verdana"/>
                <a:cs typeface="Verdana"/>
              </a:rPr>
              <a:t> </a:t>
            </a:r>
            <a:r>
              <a:rPr sz="2000" dirty="0">
                <a:solidFill>
                  <a:schemeClr val="bg1"/>
                </a:solidFill>
                <a:latin typeface="Verdana"/>
                <a:cs typeface="Verdana"/>
              </a:rPr>
              <a:t>token</a:t>
            </a:r>
            <a:r>
              <a:rPr sz="2000" spc="-60" dirty="0">
                <a:solidFill>
                  <a:schemeClr val="bg1"/>
                </a:solidFill>
                <a:latin typeface="Verdana"/>
                <a:cs typeface="Verdana"/>
              </a:rPr>
              <a:t> </a:t>
            </a:r>
            <a:r>
              <a:rPr sz="2000" dirty="0">
                <a:solidFill>
                  <a:schemeClr val="bg1"/>
                </a:solidFill>
                <a:latin typeface="Verdana"/>
                <a:cs typeface="Verdana"/>
              </a:rPr>
              <a:t>in</a:t>
            </a:r>
            <a:r>
              <a:rPr sz="2000" spc="-50"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sequence</a:t>
            </a:r>
            <a:r>
              <a:rPr sz="2000" spc="-90"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spc="-10" dirty="0">
                <a:solidFill>
                  <a:schemeClr val="bg1"/>
                </a:solidFill>
                <a:latin typeface="Verdana"/>
                <a:cs typeface="Verdana"/>
              </a:rPr>
              <a:t>tokens</a:t>
            </a:r>
            <a:endParaRPr sz="2000" dirty="0">
              <a:solidFill>
                <a:schemeClr val="bg1"/>
              </a:solidFill>
              <a:latin typeface="Verdana"/>
              <a:cs typeface="Verdana"/>
            </a:endParaRPr>
          </a:p>
          <a:p>
            <a:pPr marL="12700">
              <a:lnSpc>
                <a:spcPct val="100000"/>
              </a:lnSpc>
              <a:spcBef>
                <a:spcPts val="1105"/>
              </a:spcBef>
            </a:pPr>
            <a:r>
              <a:rPr sz="2000" spc="-40" dirty="0">
                <a:solidFill>
                  <a:schemeClr val="bg1"/>
                </a:solidFill>
                <a:latin typeface="Verdana"/>
                <a:cs typeface="Verdana"/>
              </a:rPr>
              <a:t>-</a:t>
            </a:r>
            <a:r>
              <a:rPr sz="2000" dirty="0">
                <a:solidFill>
                  <a:schemeClr val="bg1"/>
                </a:solidFill>
                <a:latin typeface="Verdana"/>
                <a:cs typeface="Verdana"/>
              </a:rPr>
              <a:t>&gt;</a:t>
            </a:r>
            <a:r>
              <a:rPr sz="2000" spc="-80" dirty="0">
                <a:solidFill>
                  <a:schemeClr val="bg1"/>
                </a:solidFill>
                <a:latin typeface="Verdana"/>
                <a:cs typeface="Verdana"/>
              </a:rPr>
              <a:t> </a:t>
            </a:r>
            <a:r>
              <a:rPr sz="2000" spc="-10" dirty="0">
                <a:solidFill>
                  <a:schemeClr val="bg1"/>
                </a:solidFill>
                <a:latin typeface="Verdana"/>
                <a:cs typeface="Verdana"/>
              </a:rPr>
              <a:t>Positional</a:t>
            </a:r>
            <a:r>
              <a:rPr sz="2000" spc="-105" dirty="0">
                <a:solidFill>
                  <a:schemeClr val="bg1"/>
                </a:solidFill>
                <a:latin typeface="Verdana"/>
                <a:cs typeface="Verdana"/>
              </a:rPr>
              <a:t> </a:t>
            </a:r>
            <a:r>
              <a:rPr sz="2000" spc="-10" dirty="0">
                <a:solidFill>
                  <a:schemeClr val="bg1"/>
                </a:solidFill>
                <a:latin typeface="Verdana"/>
                <a:cs typeface="Verdana"/>
              </a:rPr>
              <a:t>Embedding</a:t>
            </a:r>
            <a:endParaRPr sz="2000" dirty="0">
              <a:solidFill>
                <a:schemeClr val="bg1"/>
              </a:solidFill>
              <a:latin typeface="Verdana"/>
              <a:cs typeface="Verdana"/>
            </a:endParaRPr>
          </a:p>
          <a:p>
            <a:pPr marL="139065" marR="82550" indent="-127000">
              <a:lnSpc>
                <a:spcPct val="100000"/>
              </a:lnSpc>
              <a:spcBef>
                <a:spcPts val="480"/>
              </a:spcBef>
              <a:buClr>
                <a:srgbClr val="009CDB"/>
              </a:buClr>
              <a:buChar char="•"/>
              <a:tabLst>
                <a:tab pos="139065" algn="l"/>
                <a:tab pos="354965" algn="l"/>
              </a:tabLst>
            </a:pPr>
            <a:r>
              <a:rPr sz="2000" spc="-80" dirty="0">
                <a:solidFill>
                  <a:schemeClr val="bg1"/>
                </a:solidFill>
                <a:latin typeface="Verdana"/>
                <a:cs typeface="Verdana"/>
              </a:rPr>
              <a:t>	Token</a:t>
            </a:r>
            <a:r>
              <a:rPr sz="2000" spc="-120" dirty="0">
                <a:solidFill>
                  <a:schemeClr val="bg1"/>
                </a:solidFill>
                <a:latin typeface="Verdana"/>
                <a:cs typeface="Verdana"/>
              </a:rPr>
              <a:t> </a:t>
            </a:r>
            <a:r>
              <a:rPr sz="2000" dirty="0">
                <a:solidFill>
                  <a:schemeClr val="bg1"/>
                </a:solidFill>
                <a:latin typeface="Verdana"/>
                <a:cs typeface="Verdana"/>
              </a:rPr>
              <a:t>Embedding</a:t>
            </a:r>
            <a:r>
              <a:rPr sz="2000" spc="-135" dirty="0">
                <a:solidFill>
                  <a:schemeClr val="bg1"/>
                </a:solidFill>
                <a:latin typeface="Verdana"/>
                <a:cs typeface="Verdana"/>
              </a:rPr>
              <a:t> </a:t>
            </a:r>
            <a:r>
              <a:rPr sz="2000" dirty="0">
                <a:solidFill>
                  <a:schemeClr val="bg1"/>
                </a:solidFill>
                <a:latin typeface="Verdana"/>
                <a:cs typeface="Verdana"/>
              </a:rPr>
              <a:t>and</a:t>
            </a:r>
            <a:r>
              <a:rPr sz="2000" spc="-110" dirty="0">
                <a:solidFill>
                  <a:schemeClr val="bg1"/>
                </a:solidFill>
                <a:latin typeface="Verdana"/>
                <a:cs typeface="Verdana"/>
              </a:rPr>
              <a:t> </a:t>
            </a:r>
            <a:r>
              <a:rPr sz="2000" dirty="0">
                <a:solidFill>
                  <a:schemeClr val="bg1"/>
                </a:solidFill>
                <a:latin typeface="Verdana"/>
                <a:cs typeface="Verdana"/>
              </a:rPr>
              <a:t>Positional</a:t>
            </a:r>
            <a:r>
              <a:rPr sz="2000" spc="-110" dirty="0">
                <a:solidFill>
                  <a:schemeClr val="bg1"/>
                </a:solidFill>
                <a:latin typeface="Verdana"/>
                <a:cs typeface="Verdana"/>
              </a:rPr>
              <a:t> </a:t>
            </a:r>
            <a:r>
              <a:rPr sz="2000" dirty="0">
                <a:solidFill>
                  <a:schemeClr val="bg1"/>
                </a:solidFill>
                <a:latin typeface="Verdana"/>
                <a:cs typeface="Verdana"/>
              </a:rPr>
              <a:t>Embedding</a:t>
            </a:r>
            <a:r>
              <a:rPr sz="2000" spc="-100" dirty="0">
                <a:solidFill>
                  <a:schemeClr val="bg1"/>
                </a:solidFill>
                <a:latin typeface="Verdana"/>
                <a:cs typeface="Verdana"/>
              </a:rPr>
              <a:t> </a:t>
            </a:r>
            <a:r>
              <a:rPr sz="2000" dirty="0">
                <a:solidFill>
                  <a:schemeClr val="bg1"/>
                </a:solidFill>
                <a:latin typeface="Verdana"/>
                <a:cs typeface="Verdana"/>
              </a:rPr>
              <a:t>are</a:t>
            </a:r>
            <a:r>
              <a:rPr sz="2000" spc="-114" dirty="0">
                <a:solidFill>
                  <a:schemeClr val="bg1"/>
                </a:solidFill>
                <a:latin typeface="Verdana"/>
                <a:cs typeface="Verdana"/>
              </a:rPr>
              <a:t> </a:t>
            </a:r>
            <a:r>
              <a:rPr sz="2000" dirty="0">
                <a:solidFill>
                  <a:schemeClr val="bg1"/>
                </a:solidFill>
                <a:latin typeface="Verdana"/>
                <a:cs typeface="Verdana"/>
              </a:rPr>
              <a:t>added</a:t>
            </a:r>
            <a:r>
              <a:rPr sz="2000" spc="-105" dirty="0">
                <a:solidFill>
                  <a:schemeClr val="bg1"/>
                </a:solidFill>
                <a:latin typeface="Verdana"/>
                <a:cs typeface="Verdana"/>
              </a:rPr>
              <a:t> </a:t>
            </a:r>
            <a:r>
              <a:rPr sz="2000" dirty="0">
                <a:solidFill>
                  <a:schemeClr val="bg1"/>
                </a:solidFill>
                <a:latin typeface="Verdana"/>
                <a:cs typeface="Verdana"/>
              </a:rPr>
              <a:t>to</a:t>
            </a:r>
            <a:r>
              <a:rPr sz="2000" spc="-125" dirty="0">
                <a:solidFill>
                  <a:schemeClr val="bg1"/>
                </a:solidFill>
                <a:latin typeface="Verdana"/>
                <a:cs typeface="Verdana"/>
              </a:rPr>
              <a:t> </a:t>
            </a:r>
            <a:r>
              <a:rPr sz="2000" dirty="0">
                <a:solidFill>
                  <a:schemeClr val="bg1"/>
                </a:solidFill>
                <a:latin typeface="Verdana"/>
                <a:cs typeface="Verdana"/>
              </a:rPr>
              <a:t>preserve</a:t>
            </a:r>
            <a:r>
              <a:rPr sz="2000" spc="-130" dirty="0">
                <a:solidFill>
                  <a:schemeClr val="bg1"/>
                </a:solidFill>
                <a:latin typeface="Verdana"/>
                <a:cs typeface="Verdana"/>
              </a:rPr>
              <a:t> </a:t>
            </a:r>
            <a:r>
              <a:rPr sz="2000" spc="-25" dirty="0">
                <a:solidFill>
                  <a:schemeClr val="bg1"/>
                </a:solidFill>
                <a:latin typeface="Verdana"/>
                <a:cs typeface="Verdana"/>
              </a:rPr>
              <a:t>the </a:t>
            </a:r>
            <a:r>
              <a:rPr sz="2000" spc="-10" dirty="0">
                <a:solidFill>
                  <a:schemeClr val="bg1"/>
                </a:solidFill>
                <a:latin typeface="Verdana"/>
                <a:cs typeface="Verdana"/>
              </a:rPr>
              <a:t>information</a:t>
            </a:r>
            <a:r>
              <a:rPr sz="2000" spc="-50" dirty="0">
                <a:solidFill>
                  <a:schemeClr val="bg1"/>
                </a:solidFill>
                <a:latin typeface="Verdana"/>
                <a:cs typeface="Verdana"/>
              </a:rPr>
              <a:t> </a:t>
            </a:r>
            <a:r>
              <a:rPr sz="2000" dirty="0">
                <a:solidFill>
                  <a:schemeClr val="bg1"/>
                </a:solidFill>
                <a:latin typeface="Verdana"/>
                <a:cs typeface="Verdana"/>
              </a:rPr>
              <a:t>about</a:t>
            </a:r>
            <a:r>
              <a:rPr sz="2000" spc="-85" dirty="0">
                <a:solidFill>
                  <a:schemeClr val="bg1"/>
                </a:solidFill>
                <a:latin typeface="Verdana"/>
                <a:cs typeface="Verdana"/>
              </a:rPr>
              <a:t> </a:t>
            </a:r>
            <a:r>
              <a:rPr sz="2000" dirty="0">
                <a:solidFill>
                  <a:schemeClr val="bg1"/>
                </a:solidFill>
                <a:latin typeface="Verdana"/>
                <a:cs typeface="Verdana"/>
              </a:rPr>
              <a:t>the</a:t>
            </a:r>
            <a:r>
              <a:rPr sz="2000" spc="-95" dirty="0">
                <a:solidFill>
                  <a:schemeClr val="bg1"/>
                </a:solidFill>
                <a:latin typeface="Verdana"/>
                <a:cs typeface="Verdana"/>
              </a:rPr>
              <a:t> </a:t>
            </a:r>
            <a:r>
              <a:rPr sz="200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order.</a:t>
            </a:r>
            <a:endParaRPr sz="2000" dirty="0">
              <a:solidFill>
                <a:schemeClr val="bg1"/>
              </a:solidFill>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790968659"/>
              </p:ext>
            </p:extLst>
          </p:nvPr>
        </p:nvGraphicFramePr>
        <p:xfrm>
          <a:off x="971346" y="3976498"/>
          <a:ext cx="8387715" cy="1831340"/>
        </p:xfrm>
        <a:graphic>
          <a:graphicData uri="http://schemas.openxmlformats.org/drawingml/2006/table">
            <a:tbl>
              <a:tblPr firstRow="1" bandRow="1">
                <a:tableStyleId>{2D5ABB26-0587-4C30-8999-92F81FD0307C}</a:tableStyleId>
              </a:tblPr>
              <a:tblGrid>
                <a:gridCol w="1334770">
                  <a:extLst>
                    <a:ext uri="{9D8B030D-6E8A-4147-A177-3AD203B41FA5}">
                      <a16:colId xmlns:a16="http://schemas.microsoft.com/office/drawing/2014/main" val="20000"/>
                    </a:ext>
                  </a:extLst>
                </a:gridCol>
                <a:gridCol w="1775460">
                  <a:extLst>
                    <a:ext uri="{9D8B030D-6E8A-4147-A177-3AD203B41FA5}">
                      <a16:colId xmlns:a16="http://schemas.microsoft.com/office/drawing/2014/main" val="20001"/>
                    </a:ext>
                  </a:extLst>
                </a:gridCol>
                <a:gridCol w="1958340">
                  <a:extLst>
                    <a:ext uri="{9D8B030D-6E8A-4147-A177-3AD203B41FA5}">
                      <a16:colId xmlns:a16="http://schemas.microsoft.com/office/drawing/2014/main" val="20002"/>
                    </a:ext>
                  </a:extLst>
                </a:gridCol>
                <a:gridCol w="1749425">
                  <a:extLst>
                    <a:ext uri="{9D8B030D-6E8A-4147-A177-3AD203B41FA5}">
                      <a16:colId xmlns:a16="http://schemas.microsoft.com/office/drawing/2014/main" val="20003"/>
                    </a:ext>
                  </a:extLst>
                </a:gridCol>
                <a:gridCol w="1569720">
                  <a:extLst>
                    <a:ext uri="{9D8B030D-6E8A-4147-A177-3AD203B41FA5}">
                      <a16:colId xmlns:a16="http://schemas.microsoft.com/office/drawing/2014/main" val="20004"/>
                    </a:ext>
                  </a:extLst>
                </a:gridCol>
              </a:tblGrid>
              <a:tr h="535305">
                <a:tc>
                  <a:txBody>
                    <a:bodyPr/>
                    <a:lstStyle/>
                    <a:p>
                      <a:pPr marL="31750">
                        <a:lnSpc>
                          <a:spcPct val="100000"/>
                        </a:lnSpc>
                        <a:spcBef>
                          <a:spcPts val="970"/>
                        </a:spcBef>
                      </a:pPr>
                      <a:r>
                        <a:rPr sz="1600" spc="-20" dirty="0">
                          <a:solidFill>
                            <a:schemeClr val="bg1"/>
                          </a:solidFill>
                          <a:latin typeface="Verdana"/>
                          <a:cs typeface="Verdana"/>
                        </a:rPr>
                        <a:t>Word</a:t>
                      </a:r>
                      <a:endParaRPr sz="1600">
                        <a:solidFill>
                          <a:schemeClr val="bg1"/>
                        </a:solidFill>
                        <a:latin typeface="Verdana"/>
                        <a:cs typeface="Verdana"/>
                      </a:endParaRPr>
                    </a:p>
                  </a:txBody>
                  <a:tcPr marL="0" marR="0" marT="123190" marB="0"/>
                </a:tc>
                <a:tc>
                  <a:txBody>
                    <a:bodyPr/>
                    <a:lstStyle/>
                    <a:p>
                      <a:pPr marL="446405">
                        <a:lnSpc>
                          <a:spcPct val="100000"/>
                        </a:lnSpc>
                        <a:spcBef>
                          <a:spcPts val="970"/>
                        </a:spcBef>
                      </a:pPr>
                      <a:r>
                        <a:rPr sz="1600" spc="-25" dirty="0">
                          <a:solidFill>
                            <a:schemeClr val="bg1"/>
                          </a:solidFill>
                          <a:latin typeface="Verdana"/>
                          <a:cs typeface="Verdana"/>
                        </a:rPr>
                        <a:t>Token</a:t>
                      </a:r>
                      <a:r>
                        <a:rPr sz="1600" spc="-114" dirty="0">
                          <a:solidFill>
                            <a:schemeClr val="bg1"/>
                          </a:solidFill>
                          <a:latin typeface="Verdana"/>
                          <a:cs typeface="Verdana"/>
                        </a:rPr>
                        <a:t> </a:t>
                      </a:r>
                      <a:r>
                        <a:rPr sz="1600" spc="-25" dirty="0">
                          <a:solidFill>
                            <a:schemeClr val="bg1"/>
                          </a:solidFill>
                          <a:latin typeface="Verdana"/>
                          <a:cs typeface="Verdana"/>
                        </a:rPr>
                        <a:t>ID</a:t>
                      </a:r>
                      <a:endParaRPr sz="1600">
                        <a:solidFill>
                          <a:schemeClr val="bg1"/>
                        </a:solidFill>
                        <a:latin typeface="Verdana"/>
                        <a:cs typeface="Verdana"/>
                      </a:endParaRPr>
                    </a:p>
                  </a:txBody>
                  <a:tcPr marL="0" marR="0" marT="123190" marB="0"/>
                </a:tc>
                <a:tc>
                  <a:txBody>
                    <a:bodyPr/>
                    <a:lstStyle/>
                    <a:p>
                      <a:pPr marL="420370">
                        <a:lnSpc>
                          <a:spcPct val="100000"/>
                        </a:lnSpc>
                        <a:spcBef>
                          <a:spcPts val="5"/>
                        </a:spcBef>
                      </a:pPr>
                      <a:r>
                        <a:rPr sz="1600" spc="-10" dirty="0">
                          <a:solidFill>
                            <a:schemeClr val="bg1"/>
                          </a:solidFill>
                          <a:latin typeface="Verdana"/>
                          <a:cs typeface="Verdana"/>
                        </a:rPr>
                        <a:t>Token</a:t>
                      </a:r>
                      <a:endParaRPr sz="1600">
                        <a:solidFill>
                          <a:schemeClr val="bg1"/>
                        </a:solidFill>
                        <a:latin typeface="Verdana"/>
                        <a:cs typeface="Verdana"/>
                      </a:endParaRPr>
                    </a:p>
                    <a:p>
                      <a:pPr marL="420370">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spc="-10" dirty="0">
                          <a:solidFill>
                            <a:schemeClr val="bg1"/>
                          </a:solidFill>
                          <a:latin typeface="Verdana"/>
                          <a:cs typeface="Verdana"/>
                        </a:rPr>
                        <a:t>Positional</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dirty="0">
                          <a:solidFill>
                            <a:schemeClr val="bg1"/>
                          </a:solidFill>
                          <a:latin typeface="Verdana"/>
                          <a:cs typeface="Verdana"/>
                        </a:rPr>
                        <a:t>Final</a:t>
                      </a:r>
                      <a:r>
                        <a:rPr sz="1600" spc="-35" dirty="0">
                          <a:solidFill>
                            <a:schemeClr val="bg1"/>
                          </a:solidFill>
                          <a:latin typeface="Verdana"/>
                          <a:cs typeface="Verdana"/>
                        </a:rPr>
                        <a:t> </a:t>
                      </a:r>
                      <a:r>
                        <a:rPr sz="1600" spc="-20" dirty="0">
                          <a:solidFill>
                            <a:schemeClr val="bg1"/>
                          </a:solidFill>
                          <a:latin typeface="Verdana"/>
                          <a:cs typeface="Verdana"/>
                        </a:rPr>
                        <a:t>Input</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extLst>
                  <a:ext uri="{0D108BD9-81ED-4DB2-BD59-A6C34878D82A}">
                    <a16:rowId xmlns:a16="http://schemas.microsoft.com/office/drawing/2014/main" val="10000"/>
                  </a:ext>
                </a:extLst>
              </a:tr>
              <a:tr h="335280">
                <a:tc>
                  <a:txBody>
                    <a:bodyPr/>
                    <a:lstStyle/>
                    <a:p>
                      <a:pPr marL="31750">
                        <a:lnSpc>
                          <a:spcPct val="100000"/>
                        </a:lnSpc>
                        <a:spcBef>
                          <a:spcPts val="355"/>
                        </a:spcBef>
                      </a:pPr>
                      <a:r>
                        <a:rPr sz="1600" spc="-50" dirty="0">
                          <a:solidFill>
                            <a:schemeClr val="bg1"/>
                          </a:solidFill>
                          <a:latin typeface="Verdana"/>
                          <a:cs typeface="Verdana"/>
                        </a:rPr>
                        <a:t>I</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5" dirty="0">
                          <a:solidFill>
                            <a:schemeClr val="bg1"/>
                          </a:solidFill>
                          <a:latin typeface="Verdana"/>
                          <a:cs typeface="Verdana"/>
                        </a:rPr>
                        <a:t>245</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[0.0,0.0,0.0]</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1"/>
                  </a:ext>
                </a:extLst>
              </a:tr>
              <a:tr h="335280">
                <a:tc>
                  <a:txBody>
                    <a:bodyPr/>
                    <a:lstStyle/>
                    <a:p>
                      <a:pPr marL="31750">
                        <a:lnSpc>
                          <a:spcPct val="100000"/>
                        </a:lnSpc>
                        <a:spcBef>
                          <a:spcPts val="355"/>
                        </a:spcBef>
                      </a:pPr>
                      <a:r>
                        <a:rPr sz="1600" spc="-20" dirty="0">
                          <a:solidFill>
                            <a:schemeClr val="bg1"/>
                          </a:solidFill>
                          <a:latin typeface="Verdana"/>
                          <a:cs typeface="Verdana"/>
                        </a:rPr>
                        <a:t>love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1876</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[0.6,0.7,0.2]</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[0.1,0.1,0.1]</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[0.7,0.8,0.3]</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2"/>
                  </a:ext>
                </a:extLst>
              </a:tr>
              <a:tr h="334645">
                <a:tc>
                  <a:txBody>
                    <a:bodyPr/>
                    <a:lstStyle/>
                    <a:p>
                      <a:pPr marL="31750">
                        <a:lnSpc>
                          <a:spcPct val="100000"/>
                        </a:lnSpc>
                        <a:spcBef>
                          <a:spcPts val="355"/>
                        </a:spcBef>
                      </a:pPr>
                      <a:r>
                        <a:rPr sz="1600" spc="-10" dirty="0">
                          <a:solidFill>
                            <a:schemeClr val="bg1"/>
                          </a:solidFill>
                          <a:latin typeface="Verdana"/>
                          <a:cs typeface="Verdana"/>
                        </a:rPr>
                        <a:t>machine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3421</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[0.4,0.5,0.6]</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[0.2,0.2,0.2]</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[0.6,0.7,0.8]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3"/>
                  </a:ext>
                </a:extLst>
              </a:tr>
              <a:tr h="290830">
                <a:tc>
                  <a:txBody>
                    <a:bodyPr/>
                    <a:lstStyle/>
                    <a:p>
                      <a:pPr marL="31750">
                        <a:lnSpc>
                          <a:spcPts val="1835"/>
                        </a:lnSpc>
                        <a:spcBef>
                          <a:spcPts val="355"/>
                        </a:spcBef>
                      </a:pPr>
                      <a:r>
                        <a:rPr sz="1600" spc="-10" dirty="0">
                          <a:solidFill>
                            <a:schemeClr val="bg1"/>
                          </a:solidFill>
                          <a:latin typeface="Verdana"/>
                          <a:cs typeface="Verdana"/>
                        </a:rPr>
                        <a:t>learning</a:t>
                      </a:r>
                      <a:endParaRPr sz="1600" dirty="0">
                        <a:solidFill>
                          <a:schemeClr val="bg1"/>
                        </a:solidFill>
                        <a:latin typeface="Verdana"/>
                        <a:cs typeface="Verdana"/>
                      </a:endParaRPr>
                    </a:p>
                  </a:txBody>
                  <a:tcPr marL="0" marR="0" marT="45085" marB="0"/>
                </a:tc>
                <a:tc>
                  <a:txBody>
                    <a:bodyPr/>
                    <a:lstStyle/>
                    <a:p>
                      <a:pPr marL="446405">
                        <a:lnSpc>
                          <a:spcPts val="1835"/>
                        </a:lnSpc>
                        <a:spcBef>
                          <a:spcPts val="355"/>
                        </a:spcBef>
                      </a:pPr>
                      <a:r>
                        <a:rPr sz="1600" spc="-20" dirty="0">
                          <a:solidFill>
                            <a:schemeClr val="bg1"/>
                          </a:solidFill>
                          <a:latin typeface="Verdana"/>
                          <a:cs typeface="Verdana"/>
                        </a:rPr>
                        <a:t>2109</a:t>
                      </a:r>
                      <a:endParaRPr sz="1600" dirty="0">
                        <a:solidFill>
                          <a:schemeClr val="bg1"/>
                        </a:solidFill>
                        <a:latin typeface="Verdana"/>
                        <a:cs typeface="Verdana"/>
                      </a:endParaRPr>
                    </a:p>
                  </a:txBody>
                  <a:tcPr marL="0" marR="0" marT="45085" marB="0"/>
                </a:tc>
                <a:tc>
                  <a:txBody>
                    <a:bodyPr/>
                    <a:lstStyle/>
                    <a:p>
                      <a:pPr marR="203835" algn="r">
                        <a:lnSpc>
                          <a:spcPts val="1835"/>
                        </a:lnSpc>
                        <a:spcBef>
                          <a:spcPts val="355"/>
                        </a:spcBef>
                      </a:pPr>
                      <a:r>
                        <a:rPr sz="1600" spc="-10" dirty="0">
                          <a:solidFill>
                            <a:schemeClr val="bg1"/>
                          </a:solidFill>
                          <a:latin typeface="Verdana"/>
                          <a:cs typeface="Verdana"/>
                        </a:rPr>
                        <a:t>[0.7,0.3,0.5]</a:t>
                      </a:r>
                      <a:endParaRPr sz="1600" dirty="0">
                        <a:solidFill>
                          <a:schemeClr val="bg1"/>
                        </a:solidFill>
                        <a:latin typeface="Verdana"/>
                        <a:cs typeface="Verdana"/>
                      </a:endParaRPr>
                    </a:p>
                  </a:txBody>
                  <a:tcPr marL="0" marR="0" marT="45085" marB="0"/>
                </a:tc>
                <a:tc>
                  <a:txBody>
                    <a:bodyPr/>
                    <a:lstStyle/>
                    <a:p>
                      <a:pPr algn="ctr">
                        <a:lnSpc>
                          <a:spcPts val="1835"/>
                        </a:lnSpc>
                        <a:spcBef>
                          <a:spcPts val="355"/>
                        </a:spcBef>
                      </a:pPr>
                      <a:r>
                        <a:rPr sz="1600" spc="-10" dirty="0">
                          <a:solidFill>
                            <a:schemeClr val="bg1"/>
                          </a:solidFill>
                          <a:latin typeface="Verdana"/>
                          <a:cs typeface="Verdana"/>
                        </a:rPr>
                        <a:t>[0.3,0.3,0.3]</a:t>
                      </a:r>
                      <a:endParaRPr sz="1600" dirty="0">
                        <a:solidFill>
                          <a:schemeClr val="bg1"/>
                        </a:solidFill>
                        <a:latin typeface="Verdana"/>
                        <a:cs typeface="Verdana"/>
                      </a:endParaRPr>
                    </a:p>
                  </a:txBody>
                  <a:tcPr marL="0" marR="0" marT="45085" marB="0"/>
                </a:tc>
                <a:tc>
                  <a:txBody>
                    <a:bodyPr/>
                    <a:lstStyle/>
                    <a:p>
                      <a:pPr marR="24130" algn="r">
                        <a:lnSpc>
                          <a:spcPts val="1835"/>
                        </a:lnSpc>
                        <a:spcBef>
                          <a:spcPts val="355"/>
                        </a:spcBef>
                      </a:pPr>
                      <a:r>
                        <a:rPr sz="1600" spc="-10" dirty="0">
                          <a:solidFill>
                            <a:schemeClr val="bg1"/>
                          </a:solidFill>
                          <a:latin typeface="Verdana"/>
                          <a:cs typeface="Verdana"/>
                        </a:rPr>
                        <a:t>[1.0,0.6,0.8]</a:t>
                      </a:r>
                      <a:endParaRPr sz="1600" dirty="0">
                        <a:solidFill>
                          <a:schemeClr val="bg1"/>
                        </a:solidFill>
                        <a:latin typeface="Verdana"/>
                        <a:cs typeface="Verdana"/>
                      </a:endParaRPr>
                    </a:p>
                  </a:txBody>
                  <a:tcPr marL="0" marR="0" marT="45085" marB="0"/>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043939" y="4612766"/>
            <a:ext cx="1074420" cy="311150"/>
          </a:xfrm>
          <a:custGeom>
            <a:avLst/>
            <a:gdLst/>
            <a:ahLst/>
            <a:cxnLst/>
            <a:rect l="l" t="t" r="r" b="b"/>
            <a:pathLst>
              <a:path w="1074420" h="311150">
                <a:moveTo>
                  <a:pt x="1074420" y="0"/>
                </a:moveTo>
                <a:lnTo>
                  <a:pt x="0" y="0"/>
                </a:lnTo>
                <a:lnTo>
                  <a:pt x="0" y="310895"/>
                </a:lnTo>
                <a:lnTo>
                  <a:pt x="1074420" y="310895"/>
                </a:lnTo>
                <a:lnTo>
                  <a:pt x="1074420" y="0"/>
                </a:lnTo>
                <a:close/>
              </a:path>
            </a:pathLst>
          </a:custGeom>
          <a:solidFill>
            <a:srgbClr val="00FFFF"/>
          </a:solidFill>
        </p:spPr>
        <p:txBody>
          <a:bodyPr wrap="square" lIns="0" tIns="0" rIns="0" bIns="0" rtlCol="0"/>
          <a:lstStyle/>
          <a:p>
            <a:endParaRPr/>
          </a:p>
        </p:txBody>
      </p:sp>
      <p:sp>
        <p:nvSpPr>
          <p:cNvPr id="3" name="object 3"/>
          <p:cNvSpPr txBox="1"/>
          <p:nvPr/>
        </p:nvSpPr>
        <p:spPr>
          <a:xfrm>
            <a:off x="688340" y="1218691"/>
            <a:ext cx="10612755" cy="2252980"/>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45" dirty="0">
                <a:solidFill>
                  <a:schemeClr val="bg1"/>
                </a:solidFill>
                <a:latin typeface="Verdana"/>
                <a:cs typeface="Verdana"/>
              </a:rPr>
              <a:t> </a:t>
            </a:r>
            <a:r>
              <a:rPr sz="2000" b="1" spc="-25" dirty="0">
                <a:solidFill>
                  <a:schemeClr val="bg1"/>
                </a:solidFill>
                <a:latin typeface="Verdana"/>
                <a:cs typeface="Verdana"/>
              </a:rPr>
              <a:t>4</a:t>
            </a:r>
            <a:r>
              <a:rPr sz="2000" spc="-25" dirty="0">
                <a:solidFill>
                  <a:schemeClr val="bg1"/>
                </a:solidFill>
                <a:latin typeface="Verdana"/>
                <a:cs typeface="Verdana"/>
              </a:rPr>
              <a:t>:</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dirty="0">
                <a:solidFill>
                  <a:schemeClr val="bg1"/>
                </a:solidFill>
                <a:latin typeface="Verdana"/>
                <a:cs typeface="Verdana"/>
              </a:rPr>
              <a:t>Assign</a:t>
            </a:r>
            <a:r>
              <a:rPr sz="2000" spc="-65" dirty="0">
                <a:solidFill>
                  <a:schemeClr val="bg1"/>
                </a:solidFill>
                <a:latin typeface="Verdana"/>
                <a:cs typeface="Verdana"/>
              </a:rPr>
              <a:t> </a:t>
            </a:r>
            <a:r>
              <a:rPr sz="2000" dirty="0">
                <a:solidFill>
                  <a:schemeClr val="bg1"/>
                </a:solidFill>
                <a:latin typeface="Verdana"/>
                <a:cs typeface="Verdana"/>
              </a:rPr>
              <a:t>weights</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word</a:t>
            </a:r>
            <a:r>
              <a:rPr sz="2000" spc="-50" dirty="0">
                <a:solidFill>
                  <a:schemeClr val="bg1"/>
                </a:solidFill>
                <a:latin typeface="Verdana"/>
                <a:cs typeface="Verdana"/>
              </a:rPr>
              <a:t> </a:t>
            </a:r>
            <a:r>
              <a:rPr sz="2000" dirty="0">
                <a:solidFill>
                  <a:schemeClr val="bg1"/>
                </a:solidFill>
                <a:latin typeface="Verdana"/>
                <a:cs typeface="Verdana"/>
              </a:rPr>
              <a:t>relative</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other</a:t>
            </a:r>
            <a:r>
              <a:rPr sz="2000" spc="-65" dirty="0">
                <a:solidFill>
                  <a:schemeClr val="bg1"/>
                </a:solidFill>
                <a:latin typeface="Verdana"/>
                <a:cs typeface="Verdana"/>
              </a:rPr>
              <a:t> </a:t>
            </a:r>
            <a:r>
              <a:rPr sz="2000" dirty="0">
                <a:solidFill>
                  <a:schemeClr val="bg1"/>
                </a:solidFill>
                <a:latin typeface="Verdana"/>
                <a:cs typeface="Verdana"/>
              </a:rPr>
              <a:t>word</a:t>
            </a:r>
            <a:r>
              <a:rPr sz="2000" spc="-4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40" dirty="0">
                <a:solidFill>
                  <a:schemeClr val="bg1"/>
                </a:solidFill>
                <a:latin typeface="Verdana"/>
                <a:cs typeface="Verdana"/>
              </a:rPr>
              <a:t> </a:t>
            </a:r>
            <a:r>
              <a:rPr sz="2000" spc="-70" dirty="0">
                <a:solidFill>
                  <a:schemeClr val="bg1"/>
                </a:solidFill>
                <a:latin typeface="Verdana"/>
                <a:cs typeface="Verdana"/>
              </a:rPr>
              <a:t>Self-</a:t>
            </a:r>
            <a:r>
              <a:rPr sz="2000" spc="-10" dirty="0">
                <a:solidFill>
                  <a:schemeClr val="bg1"/>
                </a:solidFill>
                <a:latin typeface="Verdana"/>
                <a:cs typeface="Verdana"/>
              </a:rPr>
              <a:t>Attention</a:t>
            </a:r>
            <a:endParaRPr sz="2000" dirty="0">
              <a:solidFill>
                <a:schemeClr val="bg1"/>
              </a:solidFill>
              <a:latin typeface="Verdana"/>
              <a:cs typeface="Verdana"/>
            </a:endParaRPr>
          </a:p>
          <a:p>
            <a:pPr marL="355600" marR="5080" indent="-342900">
              <a:lnSpc>
                <a:spcPct val="100000"/>
              </a:lnSpc>
              <a:spcBef>
                <a:spcPts val="480"/>
              </a:spcBef>
              <a:buClr>
                <a:srgbClr val="009CDB"/>
              </a:buClr>
              <a:buChar char="•"/>
              <a:tabLst>
                <a:tab pos="355600" algn="l"/>
              </a:tabLst>
            </a:pPr>
            <a:r>
              <a:rPr sz="2000" dirty="0">
                <a:solidFill>
                  <a:schemeClr val="bg1"/>
                </a:solidFill>
                <a:latin typeface="Verdana"/>
                <a:cs typeface="Verdana"/>
              </a:rPr>
              <a:t>There</a:t>
            </a:r>
            <a:r>
              <a:rPr sz="2000" spc="-105" dirty="0">
                <a:solidFill>
                  <a:schemeClr val="bg1"/>
                </a:solidFill>
                <a:latin typeface="Verdana"/>
                <a:cs typeface="Verdana"/>
              </a:rPr>
              <a:t> </a:t>
            </a:r>
            <a:r>
              <a:rPr sz="2000" dirty="0">
                <a:solidFill>
                  <a:schemeClr val="bg1"/>
                </a:solidFill>
                <a:latin typeface="Verdana"/>
                <a:cs typeface="Verdana"/>
              </a:rPr>
              <a:t>are</a:t>
            </a:r>
            <a:r>
              <a:rPr sz="2000" spc="-65" dirty="0">
                <a:solidFill>
                  <a:schemeClr val="bg1"/>
                </a:solidFill>
                <a:latin typeface="Verdana"/>
                <a:cs typeface="Verdana"/>
              </a:rPr>
              <a:t> </a:t>
            </a:r>
            <a:r>
              <a:rPr sz="2000" dirty="0">
                <a:solidFill>
                  <a:schemeClr val="bg1"/>
                </a:solidFill>
                <a:latin typeface="Verdana"/>
                <a:cs typeface="Verdana"/>
              </a:rPr>
              <a:t>many</a:t>
            </a:r>
            <a:r>
              <a:rPr sz="2000" spc="-60"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95" dirty="0">
                <a:solidFill>
                  <a:schemeClr val="bg1"/>
                </a:solidFill>
                <a:latin typeface="Verdana"/>
                <a:cs typeface="Verdana"/>
              </a:rPr>
              <a:t> </a:t>
            </a:r>
            <a:r>
              <a:rPr sz="2000" dirty="0">
                <a:solidFill>
                  <a:schemeClr val="bg1"/>
                </a:solidFill>
                <a:latin typeface="Verdana"/>
                <a:cs typeface="Verdana"/>
              </a:rPr>
              <a:t>layers.</a:t>
            </a:r>
            <a:r>
              <a:rPr sz="2000" spc="-90" dirty="0">
                <a:solidFill>
                  <a:schemeClr val="bg1"/>
                </a:solidFill>
                <a:latin typeface="Verdana"/>
                <a:cs typeface="Verdana"/>
              </a:rPr>
              <a:t> </a:t>
            </a:r>
            <a:r>
              <a:rPr sz="2000" dirty="0">
                <a:solidFill>
                  <a:schemeClr val="bg1"/>
                </a:solidFill>
                <a:latin typeface="Verdana"/>
                <a:cs typeface="Verdana"/>
              </a:rPr>
              <a:t>The</a:t>
            </a:r>
            <a:r>
              <a:rPr sz="2000" spc="-80" dirty="0">
                <a:solidFill>
                  <a:schemeClr val="bg1"/>
                </a:solidFill>
                <a:latin typeface="Verdana"/>
                <a:cs typeface="Verdana"/>
              </a:rPr>
              <a:t> </a:t>
            </a:r>
            <a:r>
              <a:rPr sz="2000" dirty="0">
                <a:solidFill>
                  <a:schemeClr val="bg1"/>
                </a:solidFill>
                <a:latin typeface="Verdana"/>
                <a:cs typeface="Verdana"/>
              </a:rPr>
              <a:t>intuition</a:t>
            </a:r>
            <a:r>
              <a:rPr sz="2000" spc="-35"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dirty="0">
                <a:solidFill>
                  <a:schemeClr val="bg1"/>
                </a:solidFill>
                <a:latin typeface="Verdana"/>
                <a:cs typeface="Verdana"/>
              </a:rPr>
              <a:t>that</a:t>
            </a:r>
            <a:r>
              <a:rPr sz="2000" spc="-65" dirty="0">
                <a:solidFill>
                  <a:schemeClr val="bg1"/>
                </a:solidFill>
                <a:latin typeface="Verdana"/>
                <a:cs typeface="Verdana"/>
              </a:rPr>
              <a:t> </a:t>
            </a:r>
            <a:r>
              <a:rPr sz="2000" dirty="0">
                <a:solidFill>
                  <a:schemeClr val="bg1"/>
                </a:solidFill>
                <a:latin typeface="Verdana"/>
                <a:cs typeface="Verdana"/>
              </a:rPr>
              <a:t>the</a:t>
            </a:r>
            <a:r>
              <a:rPr sz="2000" spc="-75"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80" dirty="0">
                <a:solidFill>
                  <a:schemeClr val="bg1"/>
                </a:solidFill>
                <a:latin typeface="Verdana"/>
                <a:cs typeface="Verdana"/>
              </a:rPr>
              <a:t> </a:t>
            </a:r>
            <a:r>
              <a:rPr sz="2000" spc="-20" dirty="0">
                <a:solidFill>
                  <a:schemeClr val="bg1"/>
                </a:solidFill>
                <a:latin typeface="Verdana"/>
                <a:cs typeface="Verdana"/>
              </a:rPr>
              <a:t>head </a:t>
            </a:r>
            <a:r>
              <a:rPr sz="2000" dirty="0">
                <a:solidFill>
                  <a:schemeClr val="bg1"/>
                </a:solidFill>
                <a:latin typeface="Verdana"/>
                <a:cs typeface="Verdana"/>
              </a:rPr>
              <a:t>will</a:t>
            </a:r>
            <a:r>
              <a:rPr sz="2000" spc="-25" dirty="0">
                <a:solidFill>
                  <a:schemeClr val="bg1"/>
                </a:solidFill>
                <a:latin typeface="Verdana"/>
                <a:cs typeface="Verdana"/>
              </a:rPr>
              <a:t> </a:t>
            </a:r>
            <a:r>
              <a:rPr sz="2000" dirty="0">
                <a:solidFill>
                  <a:schemeClr val="bg1"/>
                </a:solidFill>
                <a:latin typeface="Verdana"/>
                <a:cs typeface="Verdana"/>
              </a:rPr>
              <a:t>learn</a:t>
            </a:r>
            <a:r>
              <a:rPr sz="2000" spc="-50" dirty="0">
                <a:solidFill>
                  <a:schemeClr val="bg1"/>
                </a:solidFill>
                <a:latin typeface="Verdana"/>
                <a:cs typeface="Verdana"/>
              </a:rPr>
              <a:t> </a:t>
            </a:r>
            <a:r>
              <a:rPr sz="2000" dirty="0">
                <a:solidFill>
                  <a:schemeClr val="bg1"/>
                </a:solidFill>
                <a:latin typeface="Verdana"/>
                <a:cs typeface="Verdana"/>
              </a:rPr>
              <a:t>a</a:t>
            </a:r>
            <a:r>
              <a:rPr sz="2000" spc="-55" dirty="0">
                <a:solidFill>
                  <a:schemeClr val="bg1"/>
                </a:solidFill>
                <a:latin typeface="Verdana"/>
                <a:cs typeface="Verdana"/>
              </a:rPr>
              <a:t> </a:t>
            </a:r>
            <a:r>
              <a:rPr sz="2000" dirty="0">
                <a:solidFill>
                  <a:schemeClr val="bg1"/>
                </a:solidFill>
                <a:latin typeface="Verdana"/>
                <a:cs typeface="Verdana"/>
              </a:rPr>
              <a:t>different</a:t>
            </a:r>
            <a:r>
              <a:rPr sz="2000" spc="-30" dirty="0">
                <a:solidFill>
                  <a:schemeClr val="bg1"/>
                </a:solidFill>
                <a:latin typeface="Verdana"/>
                <a:cs typeface="Verdana"/>
              </a:rPr>
              <a:t> </a:t>
            </a:r>
            <a:r>
              <a:rPr sz="2000" dirty="0">
                <a:solidFill>
                  <a:schemeClr val="bg1"/>
                </a:solidFill>
                <a:latin typeface="Verdana"/>
                <a:cs typeface="Verdana"/>
              </a:rPr>
              <a:t>aspect</a:t>
            </a:r>
            <a:r>
              <a:rPr sz="2000" spc="-65" dirty="0">
                <a:solidFill>
                  <a:schemeClr val="bg1"/>
                </a:solidFill>
                <a:latin typeface="Verdana"/>
                <a:cs typeface="Verdana"/>
              </a:rPr>
              <a:t> </a:t>
            </a:r>
            <a:r>
              <a:rPr sz="2000" dirty="0">
                <a:solidFill>
                  <a:schemeClr val="bg1"/>
                </a:solidFill>
                <a:latin typeface="Verdana"/>
                <a:cs typeface="Verdana"/>
              </a:rPr>
              <a:t>of</a:t>
            </a:r>
            <a:r>
              <a:rPr sz="2000" spc="-35" dirty="0">
                <a:solidFill>
                  <a:schemeClr val="bg1"/>
                </a:solidFill>
                <a:latin typeface="Verdana"/>
                <a:cs typeface="Verdana"/>
              </a:rPr>
              <a:t> </a:t>
            </a:r>
            <a:r>
              <a:rPr sz="2000" dirty="0">
                <a:solidFill>
                  <a:schemeClr val="bg1"/>
                </a:solidFill>
                <a:latin typeface="Verdana"/>
                <a:cs typeface="Verdana"/>
              </a:rPr>
              <a:t>language</a:t>
            </a:r>
            <a:r>
              <a:rPr sz="2000" spc="-5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35" dirty="0">
                <a:solidFill>
                  <a:schemeClr val="bg1"/>
                </a:solidFill>
                <a:latin typeface="Verdana"/>
                <a:cs typeface="Verdana"/>
              </a:rPr>
              <a:t> </a:t>
            </a:r>
            <a:r>
              <a:rPr sz="2000" b="1" spc="-30" dirty="0">
                <a:solidFill>
                  <a:schemeClr val="bg1"/>
                </a:solidFill>
                <a:latin typeface="Verdana"/>
                <a:cs typeface="Verdana"/>
              </a:rPr>
              <a:t>Multi-</a:t>
            </a:r>
            <a:r>
              <a:rPr sz="2000" b="1" dirty="0">
                <a:solidFill>
                  <a:schemeClr val="bg1"/>
                </a:solidFill>
                <a:latin typeface="Verdana"/>
                <a:cs typeface="Verdana"/>
              </a:rPr>
              <a:t>Head</a:t>
            </a:r>
            <a:r>
              <a:rPr sz="2000" b="1" spc="-20" dirty="0">
                <a:solidFill>
                  <a:schemeClr val="bg1"/>
                </a:solidFill>
                <a:latin typeface="Verdana"/>
                <a:cs typeface="Verdana"/>
              </a:rPr>
              <a:t> </a:t>
            </a:r>
            <a:r>
              <a:rPr sz="2000" b="1" spc="-50" dirty="0">
                <a:solidFill>
                  <a:schemeClr val="bg1"/>
                </a:solidFill>
                <a:latin typeface="Verdana"/>
                <a:cs typeface="Verdana"/>
              </a:rPr>
              <a:t>Self-</a:t>
            </a:r>
            <a:r>
              <a:rPr sz="2000" b="1" spc="-10" dirty="0">
                <a:solidFill>
                  <a:schemeClr val="bg1"/>
                </a:solidFill>
                <a:latin typeface="Verdana"/>
                <a:cs typeface="Verdana"/>
              </a:rPr>
              <a:t>Attention</a:t>
            </a:r>
            <a:endParaRPr sz="2000" dirty="0">
              <a:solidFill>
                <a:schemeClr val="bg1"/>
              </a:solidFill>
              <a:latin typeface="Verdana"/>
              <a:cs typeface="Verdana"/>
            </a:endParaRPr>
          </a:p>
        </p:txBody>
      </p:sp>
      <p:sp>
        <p:nvSpPr>
          <p:cNvPr id="4" name="object 4"/>
          <p:cNvSpPr txBox="1"/>
          <p:nvPr/>
        </p:nvSpPr>
        <p:spPr>
          <a:xfrm>
            <a:off x="688340" y="3812260"/>
            <a:ext cx="1445895" cy="1488440"/>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Char char="•"/>
              <a:tabLst>
                <a:tab pos="354965" algn="l"/>
              </a:tabLst>
            </a:pPr>
            <a:r>
              <a:rPr sz="2000" spc="-50" dirty="0">
                <a:solidFill>
                  <a:schemeClr val="bg1"/>
                </a:solidFill>
                <a:latin typeface="Verdana"/>
                <a:cs typeface="Verdana"/>
              </a:rPr>
              <a:t>I</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20" dirty="0">
                <a:solidFill>
                  <a:schemeClr val="bg1"/>
                </a:solidFill>
                <a:latin typeface="Verdana"/>
                <a:cs typeface="Verdana"/>
              </a:rPr>
              <a:t>love</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10" dirty="0">
                <a:latin typeface="Verdana"/>
                <a:cs typeface="Verdana"/>
              </a:rPr>
              <a:t>machine</a:t>
            </a:r>
            <a:endParaRPr sz="2000" dirty="0">
              <a:latin typeface="Verdana"/>
              <a:cs typeface="Verdana"/>
            </a:endParaRPr>
          </a:p>
          <a:p>
            <a:pPr marL="354965" indent="-342265">
              <a:lnSpc>
                <a:spcPct val="100000"/>
              </a:lnSpc>
              <a:spcBef>
                <a:spcPts val="480"/>
              </a:spcBef>
              <a:buClr>
                <a:srgbClr val="009CDB"/>
              </a:buClr>
              <a:buChar char="•"/>
              <a:tabLst>
                <a:tab pos="354965" algn="l"/>
              </a:tabLst>
            </a:pPr>
            <a:r>
              <a:rPr sz="2000" spc="-10" dirty="0">
                <a:solidFill>
                  <a:schemeClr val="bg1"/>
                </a:solidFill>
                <a:latin typeface="Verdana"/>
                <a:cs typeface="Verdana"/>
              </a:rPr>
              <a:t>learning</a:t>
            </a:r>
            <a:endParaRPr sz="2000" dirty="0">
              <a:solidFill>
                <a:schemeClr val="bg1"/>
              </a:solidFill>
              <a:latin typeface="Verdana"/>
              <a:cs typeface="Verdana"/>
            </a:endParaRPr>
          </a:p>
        </p:txBody>
      </p:sp>
      <p:sp>
        <p:nvSpPr>
          <p:cNvPr id="5" name="object 5"/>
          <p:cNvSpPr txBox="1"/>
          <p:nvPr/>
        </p:nvSpPr>
        <p:spPr>
          <a:xfrm>
            <a:off x="3431794" y="3812260"/>
            <a:ext cx="110299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6" name="object 6"/>
          <p:cNvSpPr txBox="1"/>
          <p:nvPr/>
        </p:nvSpPr>
        <p:spPr>
          <a:xfrm>
            <a:off x="6264021"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7" name="object 7"/>
          <p:cNvSpPr txBox="1"/>
          <p:nvPr/>
        </p:nvSpPr>
        <p:spPr>
          <a:xfrm>
            <a:off x="9185909"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9" name="object 9"/>
          <p:cNvSpPr/>
          <p:nvPr/>
        </p:nvSpPr>
        <p:spPr>
          <a:xfrm>
            <a:off x="2202307" y="4077080"/>
            <a:ext cx="1085850" cy="1037590"/>
          </a:xfrm>
          <a:custGeom>
            <a:avLst/>
            <a:gdLst/>
            <a:ahLst/>
            <a:cxnLst/>
            <a:rect l="l" t="t" r="r" b="b"/>
            <a:pathLst>
              <a:path w="1085850" h="1037589">
                <a:moveTo>
                  <a:pt x="1085469" y="0"/>
                </a:moveTo>
                <a:lnTo>
                  <a:pt x="981075" y="6223"/>
                </a:lnTo>
                <a:lnTo>
                  <a:pt x="975868" y="6604"/>
                </a:lnTo>
                <a:lnTo>
                  <a:pt x="971804" y="11049"/>
                </a:lnTo>
                <a:lnTo>
                  <a:pt x="972058" y="16256"/>
                </a:lnTo>
                <a:lnTo>
                  <a:pt x="972210" y="18415"/>
                </a:lnTo>
                <a:lnTo>
                  <a:pt x="972312" y="19939"/>
                </a:lnTo>
                <a:lnTo>
                  <a:pt x="972439" y="21590"/>
                </a:lnTo>
                <a:lnTo>
                  <a:pt x="977011" y="25527"/>
                </a:lnTo>
                <a:lnTo>
                  <a:pt x="982218" y="25273"/>
                </a:lnTo>
                <a:lnTo>
                  <a:pt x="1035088" y="22072"/>
                </a:lnTo>
                <a:lnTo>
                  <a:pt x="0" y="712089"/>
                </a:lnTo>
                <a:lnTo>
                  <a:pt x="5207" y="719937"/>
                </a:lnTo>
                <a:lnTo>
                  <a:pt x="5207" y="720267"/>
                </a:lnTo>
                <a:lnTo>
                  <a:pt x="2794" y="729234"/>
                </a:lnTo>
                <a:lnTo>
                  <a:pt x="1030681" y="1003363"/>
                </a:lnTo>
                <a:lnTo>
                  <a:pt x="974471" y="1018794"/>
                </a:lnTo>
                <a:lnTo>
                  <a:pt x="971550" y="1024001"/>
                </a:lnTo>
                <a:lnTo>
                  <a:pt x="974344" y="1034161"/>
                </a:lnTo>
                <a:lnTo>
                  <a:pt x="979551" y="1037082"/>
                </a:lnTo>
                <a:lnTo>
                  <a:pt x="1069670" y="1012444"/>
                </a:lnTo>
                <a:lnTo>
                  <a:pt x="1085469" y="1008126"/>
                </a:lnTo>
                <a:lnTo>
                  <a:pt x="1007999" y="930275"/>
                </a:lnTo>
                <a:lnTo>
                  <a:pt x="1001903" y="930275"/>
                </a:lnTo>
                <a:lnTo>
                  <a:pt x="994537" y="937641"/>
                </a:lnTo>
                <a:lnTo>
                  <a:pt x="994537" y="943610"/>
                </a:lnTo>
                <a:lnTo>
                  <a:pt x="998220" y="947420"/>
                </a:lnTo>
                <a:lnTo>
                  <a:pt x="1035608" y="984973"/>
                </a:lnTo>
                <a:lnTo>
                  <a:pt x="78206" y="729615"/>
                </a:lnTo>
                <a:lnTo>
                  <a:pt x="1031227" y="729615"/>
                </a:lnTo>
                <a:lnTo>
                  <a:pt x="980948" y="758952"/>
                </a:lnTo>
                <a:lnTo>
                  <a:pt x="979424" y="764794"/>
                </a:lnTo>
                <a:lnTo>
                  <a:pt x="982091" y="769366"/>
                </a:lnTo>
                <a:lnTo>
                  <a:pt x="984758" y="773811"/>
                </a:lnTo>
                <a:lnTo>
                  <a:pt x="990600" y="775335"/>
                </a:lnTo>
                <a:lnTo>
                  <a:pt x="995172" y="772795"/>
                </a:lnTo>
                <a:lnTo>
                  <a:pt x="1069149" y="729615"/>
                </a:lnTo>
                <a:lnTo>
                  <a:pt x="1085469" y="720090"/>
                </a:lnTo>
                <a:lnTo>
                  <a:pt x="1069149" y="710565"/>
                </a:lnTo>
                <a:lnTo>
                  <a:pt x="990600" y="664718"/>
                </a:lnTo>
                <a:lnTo>
                  <a:pt x="984758" y="666242"/>
                </a:lnTo>
                <a:lnTo>
                  <a:pt x="979424" y="675386"/>
                </a:lnTo>
                <a:lnTo>
                  <a:pt x="980948" y="681228"/>
                </a:lnTo>
                <a:lnTo>
                  <a:pt x="1031227" y="710565"/>
                </a:lnTo>
                <a:lnTo>
                  <a:pt x="54483" y="710565"/>
                </a:lnTo>
                <a:lnTo>
                  <a:pt x="1038631" y="317004"/>
                </a:lnTo>
                <a:lnTo>
                  <a:pt x="1002919" y="362839"/>
                </a:lnTo>
                <a:lnTo>
                  <a:pt x="1003681" y="368935"/>
                </a:lnTo>
                <a:lnTo>
                  <a:pt x="1007745" y="372110"/>
                </a:lnTo>
                <a:lnTo>
                  <a:pt x="1011936" y="375285"/>
                </a:lnTo>
                <a:lnTo>
                  <a:pt x="1017905" y="374650"/>
                </a:lnTo>
                <a:lnTo>
                  <a:pt x="1021080" y="370459"/>
                </a:lnTo>
                <a:lnTo>
                  <a:pt x="1085469" y="288036"/>
                </a:lnTo>
                <a:lnTo>
                  <a:pt x="1072616" y="286131"/>
                </a:lnTo>
                <a:lnTo>
                  <a:pt x="976757" y="271907"/>
                </a:lnTo>
                <a:lnTo>
                  <a:pt x="971931" y="275463"/>
                </a:lnTo>
                <a:lnTo>
                  <a:pt x="970407" y="285877"/>
                </a:lnTo>
                <a:lnTo>
                  <a:pt x="973963" y="290703"/>
                </a:lnTo>
                <a:lnTo>
                  <a:pt x="1031582" y="299262"/>
                </a:lnTo>
                <a:lnTo>
                  <a:pt x="86563" y="677291"/>
                </a:lnTo>
                <a:lnTo>
                  <a:pt x="1045552" y="37998"/>
                </a:lnTo>
                <a:lnTo>
                  <a:pt x="1022350" y="85471"/>
                </a:lnTo>
                <a:lnTo>
                  <a:pt x="1020064" y="90297"/>
                </a:lnTo>
                <a:lnTo>
                  <a:pt x="1022096" y="96012"/>
                </a:lnTo>
                <a:lnTo>
                  <a:pt x="1031494" y="100584"/>
                </a:lnTo>
                <a:lnTo>
                  <a:pt x="1037209" y="98552"/>
                </a:lnTo>
                <a:lnTo>
                  <a:pt x="1039495" y="93853"/>
                </a:lnTo>
                <a:lnTo>
                  <a:pt x="1084224" y="2540"/>
                </a:lnTo>
                <a:lnTo>
                  <a:pt x="1085469" y="0"/>
                </a:lnTo>
                <a:close/>
              </a:path>
            </a:pathLst>
          </a:custGeom>
          <a:solidFill>
            <a:srgbClr val="3333FF"/>
          </a:solidFill>
        </p:spPr>
        <p:txBody>
          <a:bodyPr wrap="square" lIns="0" tIns="0" rIns="0" bIns="0" rtlCol="0"/>
          <a:lstStyle/>
          <a:p>
            <a:endParaRPr/>
          </a:p>
        </p:txBody>
      </p:sp>
      <p:pic>
        <p:nvPicPr>
          <p:cNvPr id="10" name="object 10"/>
          <p:cNvPicPr/>
          <p:nvPr/>
        </p:nvPicPr>
        <p:blipFill>
          <a:blip r:embed="rId2" cstate="print"/>
          <a:stretch>
            <a:fillRect/>
          </a:stretch>
        </p:blipFill>
        <p:spPr>
          <a:xfrm>
            <a:off x="7536180" y="3666009"/>
            <a:ext cx="1487453" cy="2086753"/>
          </a:xfrm>
          <a:prstGeom prst="rect">
            <a:avLst/>
          </a:prstGeom>
        </p:spPr>
      </p:pic>
      <p:grpSp>
        <p:nvGrpSpPr>
          <p:cNvPr id="11" name="object 11"/>
          <p:cNvGrpSpPr/>
          <p:nvPr/>
        </p:nvGrpSpPr>
        <p:grpSpPr>
          <a:xfrm>
            <a:off x="4911978" y="4224654"/>
            <a:ext cx="589280" cy="459105"/>
            <a:chOff x="4911978" y="4224654"/>
            <a:chExt cx="589280" cy="459105"/>
          </a:xfrm>
        </p:grpSpPr>
        <p:sp>
          <p:nvSpPr>
            <p:cNvPr id="12" name="object 12"/>
            <p:cNvSpPr/>
            <p:nvPr/>
          </p:nvSpPr>
          <p:spPr>
            <a:xfrm>
              <a:off x="4918328" y="4231004"/>
              <a:ext cx="576580" cy="446405"/>
            </a:xfrm>
            <a:custGeom>
              <a:avLst/>
              <a:gdLst/>
              <a:ahLst/>
              <a:cxnLst/>
              <a:rect l="l" t="t" r="r" b="b"/>
              <a:pathLst>
                <a:path w="576579" h="446404">
                  <a:moveTo>
                    <a:pt x="352933" y="0"/>
                  </a:moveTo>
                  <a:lnTo>
                    <a:pt x="352933" y="111633"/>
                  </a:lnTo>
                  <a:lnTo>
                    <a:pt x="0" y="111633"/>
                  </a:lnTo>
                  <a:lnTo>
                    <a:pt x="0" y="334772"/>
                  </a:lnTo>
                  <a:lnTo>
                    <a:pt x="352933" y="334772"/>
                  </a:lnTo>
                  <a:lnTo>
                    <a:pt x="352933" y="446278"/>
                  </a:lnTo>
                  <a:lnTo>
                    <a:pt x="576072" y="223139"/>
                  </a:lnTo>
                  <a:lnTo>
                    <a:pt x="352933" y="0"/>
                  </a:lnTo>
                  <a:close/>
                </a:path>
              </a:pathLst>
            </a:custGeom>
            <a:solidFill>
              <a:srgbClr val="00AFEF"/>
            </a:solidFill>
          </p:spPr>
          <p:txBody>
            <a:bodyPr wrap="square" lIns="0" tIns="0" rIns="0" bIns="0" rtlCol="0"/>
            <a:lstStyle/>
            <a:p>
              <a:endParaRPr/>
            </a:p>
          </p:txBody>
        </p:sp>
        <p:sp>
          <p:nvSpPr>
            <p:cNvPr id="13" name="object 13"/>
            <p:cNvSpPr/>
            <p:nvPr/>
          </p:nvSpPr>
          <p:spPr>
            <a:xfrm>
              <a:off x="4918328" y="4231004"/>
              <a:ext cx="576580" cy="446405"/>
            </a:xfrm>
            <a:custGeom>
              <a:avLst/>
              <a:gdLst/>
              <a:ahLst/>
              <a:cxnLst/>
              <a:rect l="l" t="t" r="r" b="b"/>
              <a:pathLst>
                <a:path w="576579" h="446404">
                  <a:moveTo>
                    <a:pt x="352933" y="446278"/>
                  </a:moveTo>
                  <a:lnTo>
                    <a:pt x="352933" y="334772"/>
                  </a:lnTo>
                  <a:lnTo>
                    <a:pt x="0" y="334772"/>
                  </a:lnTo>
                  <a:lnTo>
                    <a:pt x="0" y="111633"/>
                  </a:lnTo>
                  <a:lnTo>
                    <a:pt x="352933" y="111633"/>
                  </a:lnTo>
                  <a:lnTo>
                    <a:pt x="352933" y="0"/>
                  </a:lnTo>
                  <a:lnTo>
                    <a:pt x="576072" y="223139"/>
                  </a:lnTo>
                  <a:lnTo>
                    <a:pt x="352933" y="446278"/>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10772775" cy="3978910"/>
          </a:xfrm>
          <a:prstGeom prst="rect">
            <a:avLst/>
          </a:prstGeom>
        </p:spPr>
        <p:txBody>
          <a:bodyPr vert="horz" wrap="square" lIns="0" tIns="13335" rIns="0" bIns="0" rtlCol="0">
            <a:spAutoFit/>
          </a:bodyPr>
          <a:lstStyle/>
          <a:p>
            <a:pPr marL="26670">
              <a:lnSpc>
                <a:spcPct val="100000"/>
              </a:lnSpc>
              <a:spcBef>
                <a:spcPts val="105"/>
              </a:spcBef>
            </a:pPr>
            <a:r>
              <a:rPr lang="en-US" sz="2000" b="1" i="1" dirty="0">
                <a:solidFill>
                  <a:schemeClr val="bg1"/>
                </a:solidFill>
                <a:latin typeface="Verdana"/>
                <a:cs typeface="Verdana"/>
              </a:rPr>
              <a:t>Unveiling</a:t>
            </a:r>
            <a:r>
              <a:rPr lang="en-US" sz="2000" b="1" i="1" spc="-85" dirty="0">
                <a:solidFill>
                  <a:schemeClr val="bg1"/>
                </a:solidFill>
                <a:latin typeface="Verdana"/>
                <a:cs typeface="Verdana"/>
              </a:rPr>
              <a:t> </a:t>
            </a:r>
            <a:r>
              <a:rPr lang="en-US" sz="2000" b="1" i="1" dirty="0">
                <a:solidFill>
                  <a:schemeClr val="bg1"/>
                </a:solidFill>
                <a:latin typeface="Verdana"/>
                <a:cs typeface="Verdana"/>
              </a:rPr>
              <a:t>How</a:t>
            </a:r>
            <a:r>
              <a:rPr lang="en-US" sz="2000" b="1" i="1" spc="-25" dirty="0">
                <a:solidFill>
                  <a:schemeClr val="bg1"/>
                </a:solidFill>
                <a:latin typeface="Verdana"/>
                <a:cs typeface="Verdana"/>
              </a:rPr>
              <a:t> </a:t>
            </a:r>
            <a:r>
              <a:rPr lang="en-US" sz="2000" b="1" i="1" dirty="0">
                <a:solidFill>
                  <a:schemeClr val="bg1"/>
                </a:solidFill>
                <a:latin typeface="Verdana"/>
                <a:cs typeface="Verdana"/>
              </a:rPr>
              <a:t>Large</a:t>
            </a:r>
            <a:r>
              <a:rPr lang="en-US" sz="2000" b="1" i="1" spc="-40" dirty="0">
                <a:solidFill>
                  <a:schemeClr val="bg1"/>
                </a:solidFill>
                <a:latin typeface="Verdana"/>
                <a:cs typeface="Verdana"/>
              </a:rPr>
              <a:t> </a:t>
            </a:r>
            <a:r>
              <a:rPr lang="en-US" sz="2000" b="1" i="1" dirty="0">
                <a:solidFill>
                  <a:schemeClr val="bg1"/>
                </a:solidFill>
                <a:latin typeface="Verdana"/>
                <a:cs typeface="Verdana"/>
              </a:rPr>
              <a:t>Language</a:t>
            </a:r>
            <a:r>
              <a:rPr lang="en-US" sz="2000" b="1" i="1" spc="-55" dirty="0">
                <a:solidFill>
                  <a:schemeClr val="bg1"/>
                </a:solidFill>
                <a:latin typeface="Verdana"/>
                <a:cs typeface="Verdana"/>
              </a:rPr>
              <a:t> </a:t>
            </a:r>
            <a:r>
              <a:rPr lang="en-US" sz="2000" b="1" i="1" dirty="0">
                <a:solidFill>
                  <a:schemeClr val="bg1"/>
                </a:solidFill>
                <a:latin typeface="Verdana"/>
                <a:cs typeface="Verdana"/>
              </a:rPr>
              <a:t>Models</a:t>
            </a:r>
            <a:r>
              <a:rPr lang="en-US" sz="2000" b="1" i="1" spc="-15" dirty="0">
                <a:solidFill>
                  <a:schemeClr val="bg1"/>
                </a:solidFill>
                <a:latin typeface="Verdana"/>
                <a:cs typeface="Verdana"/>
              </a:rPr>
              <a:t> </a:t>
            </a:r>
            <a:r>
              <a:rPr lang="en-US" sz="2000" b="1" i="1" dirty="0">
                <a:solidFill>
                  <a:schemeClr val="bg1"/>
                </a:solidFill>
                <a:latin typeface="Verdana"/>
                <a:cs typeface="Verdana"/>
              </a:rPr>
              <a:t>Process</a:t>
            </a:r>
            <a:r>
              <a:rPr lang="en-US" sz="2000" b="1" i="1" spc="-30" dirty="0">
                <a:solidFill>
                  <a:schemeClr val="bg1"/>
                </a:solidFill>
                <a:latin typeface="Verdana"/>
                <a:cs typeface="Verdana"/>
              </a:rPr>
              <a:t> </a:t>
            </a:r>
            <a:r>
              <a:rPr lang="en-US" sz="2000" b="1" i="1" spc="-20" dirty="0">
                <a:solidFill>
                  <a:schemeClr val="bg1"/>
                </a:solidFill>
                <a:latin typeface="Verdana"/>
                <a:cs typeface="Verdana"/>
              </a:rPr>
              <a:t>Text</a:t>
            </a:r>
            <a:endParaRPr lang="en-US" sz="2000" dirty="0">
              <a:solidFill>
                <a:schemeClr val="bg1"/>
              </a:solidFill>
              <a:latin typeface="Verdana"/>
              <a:cs typeface="Verdana"/>
            </a:endParaRPr>
          </a:p>
          <a:p>
            <a:pPr>
              <a:lnSpc>
                <a:spcPct val="100000"/>
              </a:lnSpc>
              <a:spcBef>
                <a:spcPts val="2140"/>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45" dirty="0">
                <a:solidFill>
                  <a:schemeClr val="bg1"/>
                </a:solidFill>
                <a:latin typeface="Verdana"/>
                <a:cs typeface="Verdana"/>
              </a:rPr>
              <a:t> </a:t>
            </a:r>
            <a:r>
              <a:rPr lang="en-US" sz="2000" b="1" spc="-25" dirty="0">
                <a:solidFill>
                  <a:schemeClr val="bg1"/>
                </a:solidFill>
                <a:latin typeface="Verdana"/>
                <a:cs typeface="Verdana"/>
              </a:rPr>
              <a:t>5</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lang="en-US" sz="2000" dirty="0">
                <a:solidFill>
                  <a:schemeClr val="bg1"/>
                </a:solidFill>
                <a:latin typeface="Verdana"/>
                <a:cs typeface="Verdana"/>
              </a:rPr>
              <a:t>	Predict</a:t>
            </a:r>
            <a:r>
              <a:rPr lang="en-US" sz="2000" spc="-90"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0"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dirty="0">
                <a:solidFill>
                  <a:schemeClr val="bg1"/>
                </a:solidFill>
                <a:latin typeface="Verdana"/>
                <a:cs typeface="Verdana"/>
              </a:rPr>
              <a:t>by</a:t>
            </a:r>
            <a:r>
              <a:rPr lang="en-US" sz="2000" spc="-60" dirty="0">
                <a:solidFill>
                  <a:schemeClr val="bg1"/>
                </a:solidFill>
                <a:latin typeface="Verdana"/>
                <a:cs typeface="Verdana"/>
              </a:rPr>
              <a:t> </a:t>
            </a:r>
            <a:r>
              <a:rPr lang="en-US" sz="2000" dirty="0">
                <a:solidFill>
                  <a:schemeClr val="bg1"/>
                </a:solidFill>
                <a:latin typeface="Verdana"/>
                <a:cs typeface="Verdana"/>
              </a:rPr>
              <a:t>assigning</a:t>
            </a:r>
            <a:r>
              <a:rPr lang="en-US" sz="2000" spc="-50" dirty="0">
                <a:solidFill>
                  <a:schemeClr val="bg1"/>
                </a:solidFill>
                <a:latin typeface="Verdana"/>
                <a:cs typeface="Verdana"/>
              </a:rPr>
              <a:t> </a:t>
            </a:r>
            <a:r>
              <a:rPr lang="en-US" sz="2000" dirty="0">
                <a:solidFill>
                  <a:schemeClr val="bg1"/>
                </a:solidFill>
                <a:latin typeface="Verdana"/>
                <a:cs typeface="Verdana"/>
              </a:rPr>
              <a:t>scores</a:t>
            </a:r>
            <a:r>
              <a:rPr lang="en-US" sz="2000" spc="-75" dirty="0">
                <a:solidFill>
                  <a:schemeClr val="bg1"/>
                </a:solidFill>
                <a:latin typeface="Verdana"/>
                <a:cs typeface="Verdana"/>
              </a:rPr>
              <a:t> </a:t>
            </a:r>
            <a:r>
              <a:rPr lang="en-US" sz="2000" dirty="0">
                <a:solidFill>
                  <a:schemeClr val="bg1"/>
                </a:solidFill>
                <a:latin typeface="Verdana"/>
                <a:cs typeface="Verdana"/>
              </a:rPr>
              <a:t>for</a:t>
            </a:r>
            <a:r>
              <a:rPr lang="en-US" sz="2000" spc="-70" dirty="0">
                <a:solidFill>
                  <a:schemeClr val="bg1"/>
                </a:solidFill>
                <a:latin typeface="Verdana"/>
                <a:cs typeface="Verdana"/>
              </a:rPr>
              <a:t> </a:t>
            </a:r>
            <a:r>
              <a:rPr lang="en-US" sz="2000" dirty="0">
                <a:solidFill>
                  <a:schemeClr val="bg1"/>
                </a:solidFill>
                <a:latin typeface="Verdana"/>
                <a:cs typeface="Verdana"/>
              </a:rPr>
              <a:t>every</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spc="-40" dirty="0">
                <a:solidFill>
                  <a:schemeClr val="bg1"/>
                </a:solidFill>
                <a:latin typeface="Verdana"/>
                <a:cs typeface="Verdana"/>
              </a:rPr>
              <a:t>-</a:t>
            </a:r>
            <a:r>
              <a:rPr lang="en-US" sz="2000" spc="-60" dirty="0">
                <a:solidFill>
                  <a:schemeClr val="bg1"/>
                </a:solidFill>
                <a:latin typeface="Verdana"/>
                <a:cs typeface="Verdana"/>
              </a:rPr>
              <a:t>&gt;Feed-</a:t>
            </a:r>
            <a:r>
              <a:rPr lang="en-US" sz="2000" spc="-10" dirty="0">
                <a:solidFill>
                  <a:schemeClr val="bg1"/>
                </a:solidFill>
                <a:latin typeface="Verdana"/>
                <a:cs typeface="Verdana"/>
              </a:rPr>
              <a:t>Forward </a:t>
            </a:r>
            <a:r>
              <a:rPr lang="en-US" sz="2000" dirty="0">
                <a:solidFill>
                  <a:schemeClr val="bg1"/>
                </a:solidFill>
                <a:latin typeface="Verdana"/>
                <a:cs typeface="Verdana"/>
              </a:rPr>
              <a:t>Network.</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dirty="0">
                <a:solidFill>
                  <a:schemeClr val="bg1"/>
                </a:solidFill>
                <a:latin typeface="Verdana"/>
                <a:cs typeface="Verdana"/>
              </a:rPr>
              <a:t>fully</a:t>
            </a:r>
            <a:r>
              <a:rPr lang="en-US" sz="2000" spc="-70" dirty="0">
                <a:solidFill>
                  <a:schemeClr val="bg1"/>
                </a:solidFill>
                <a:latin typeface="Verdana"/>
                <a:cs typeface="Verdana"/>
              </a:rPr>
              <a:t> </a:t>
            </a:r>
            <a:r>
              <a:rPr lang="en-US" sz="2000" dirty="0">
                <a:solidFill>
                  <a:schemeClr val="bg1"/>
                </a:solidFill>
                <a:latin typeface="Verdana"/>
                <a:cs typeface="Verdana"/>
              </a:rPr>
              <a:t>connected</a:t>
            </a:r>
            <a:r>
              <a:rPr lang="en-US" sz="2000" spc="-100" dirty="0">
                <a:solidFill>
                  <a:schemeClr val="bg1"/>
                </a:solidFill>
                <a:latin typeface="Verdana"/>
                <a:cs typeface="Verdana"/>
              </a:rPr>
              <a:t> </a:t>
            </a:r>
            <a:r>
              <a:rPr lang="en-US" sz="2000" spc="-25" dirty="0">
                <a:solidFill>
                  <a:schemeClr val="bg1"/>
                </a:solidFill>
                <a:latin typeface="Verdana"/>
                <a:cs typeface="Verdana"/>
              </a:rPr>
              <a:t>feed-</a:t>
            </a:r>
            <a:r>
              <a:rPr lang="en-US" sz="2000" dirty="0">
                <a:solidFill>
                  <a:schemeClr val="bg1"/>
                </a:solidFill>
                <a:latin typeface="Verdana"/>
                <a:cs typeface="Verdana"/>
              </a:rPr>
              <a:t>forward</a:t>
            </a:r>
            <a:r>
              <a:rPr lang="en-US" sz="2000" spc="-70" dirty="0">
                <a:solidFill>
                  <a:schemeClr val="bg1"/>
                </a:solidFill>
                <a:latin typeface="Verdana"/>
                <a:cs typeface="Verdana"/>
              </a:rPr>
              <a:t> </a:t>
            </a:r>
            <a:r>
              <a:rPr lang="en-US" sz="2000" dirty="0">
                <a:solidFill>
                  <a:schemeClr val="bg1"/>
                </a:solidFill>
                <a:latin typeface="Verdana"/>
                <a:cs typeface="Verdana"/>
              </a:rPr>
              <a:t>network</a:t>
            </a:r>
            <a:r>
              <a:rPr lang="en-US" sz="2000" spc="-90" dirty="0">
                <a:solidFill>
                  <a:schemeClr val="bg1"/>
                </a:solidFill>
                <a:latin typeface="Verdana"/>
                <a:cs typeface="Verdana"/>
              </a:rPr>
              <a:t> </a:t>
            </a:r>
            <a:r>
              <a:rPr lang="en-US" sz="2000" dirty="0">
                <a:solidFill>
                  <a:schemeClr val="bg1"/>
                </a:solidFill>
                <a:latin typeface="Verdana"/>
                <a:cs typeface="Verdana"/>
              </a:rPr>
              <a:t>takes</a:t>
            </a:r>
            <a:r>
              <a:rPr lang="en-US" sz="2000" spc="-75" dirty="0">
                <a:solidFill>
                  <a:schemeClr val="bg1"/>
                </a:solidFill>
                <a:latin typeface="Verdana"/>
                <a:cs typeface="Verdana"/>
              </a:rPr>
              <a:t> </a:t>
            </a:r>
            <a:r>
              <a:rPr lang="en-US" sz="2000" dirty="0">
                <a:solidFill>
                  <a:schemeClr val="bg1"/>
                </a:solidFill>
                <a:latin typeface="Verdana"/>
                <a:cs typeface="Verdana"/>
              </a:rPr>
              <a:t>all</a:t>
            </a:r>
            <a:r>
              <a:rPr lang="en-US" sz="2000" spc="-55" dirty="0">
                <a:solidFill>
                  <a:schemeClr val="bg1"/>
                </a:solidFill>
                <a:latin typeface="Verdana"/>
                <a:cs typeface="Verdana"/>
              </a:rPr>
              <a:t> </a:t>
            </a:r>
            <a:r>
              <a:rPr lang="en-US" sz="2000" dirty="0">
                <a:solidFill>
                  <a:schemeClr val="bg1"/>
                </a:solidFill>
                <a:latin typeface="Verdana"/>
                <a:cs typeface="Verdana"/>
              </a:rPr>
              <a:t>of</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spc="-10" dirty="0">
                <a:solidFill>
                  <a:schemeClr val="bg1"/>
                </a:solidFill>
                <a:latin typeface="Verdana"/>
                <a:cs typeface="Verdana"/>
              </a:rPr>
              <a:t>attention </a:t>
            </a:r>
            <a:r>
              <a:rPr lang="en-US" sz="2000" dirty="0">
                <a:solidFill>
                  <a:schemeClr val="bg1"/>
                </a:solidFill>
                <a:latin typeface="Verdana"/>
                <a:cs typeface="Verdana"/>
              </a:rPr>
              <a:t>weights</a:t>
            </a:r>
            <a:r>
              <a:rPr lang="en-US" sz="2000" spc="-50" dirty="0">
                <a:solidFill>
                  <a:schemeClr val="bg1"/>
                </a:solidFill>
                <a:latin typeface="Verdana"/>
                <a:cs typeface="Verdana"/>
              </a:rPr>
              <a:t> </a:t>
            </a:r>
            <a:r>
              <a:rPr lang="en-US" sz="2000" dirty="0">
                <a:solidFill>
                  <a:schemeClr val="bg1"/>
                </a:solidFill>
                <a:latin typeface="Verdana"/>
                <a:cs typeface="Verdana"/>
              </a:rPr>
              <a:t>as</a:t>
            </a:r>
            <a:r>
              <a:rPr lang="en-US" sz="2000" spc="-90" dirty="0">
                <a:solidFill>
                  <a:schemeClr val="bg1"/>
                </a:solidFill>
                <a:latin typeface="Verdana"/>
                <a:cs typeface="Verdana"/>
              </a:rPr>
              <a:t> </a:t>
            </a:r>
            <a:r>
              <a:rPr lang="en-US" sz="2000" dirty="0">
                <a:solidFill>
                  <a:schemeClr val="bg1"/>
                </a:solidFill>
                <a:latin typeface="Verdana"/>
                <a:cs typeface="Verdana"/>
              </a:rPr>
              <a:t>input</a:t>
            </a:r>
            <a:r>
              <a:rPr lang="en-US" sz="2000" spc="-65" dirty="0">
                <a:solidFill>
                  <a:schemeClr val="bg1"/>
                </a:solidFill>
                <a:latin typeface="Verdana"/>
                <a:cs typeface="Verdana"/>
              </a:rPr>
              <a:t> </a:t>
            </a:r>
            <a:r>
              <a:rPr lang="en-US" sz="2000" dirty="0">
                <a:solidFill>
                  <a:schemeClr val="bg1"/>
                </a:solidFill>
                <a:latin typeface="Verdana"/>
                <a:cs typeface="Verdana"/>
              </a:rPr>
              <a:t>and</a:t>
            </a:r>
            <a:r>
              <a:rPr lang="en-US" sz="2000" spc="-50" dirty="0">
                <a:solidFill>
                  <a:schemeClr val="bg1"/>
                </a:solidFill>
                <a:latin typeface="Verdana"/>
                <a:cs typeface="Verdana"/>
              </a:rPr>
              <a:t> </a:t>
            </a:r>
            <a:r>
              <a:rPr lang="en-US" sz="2000" dirty="0">
                <a:solidFill>
                  <a:schemeClr val="bg1"/>
                </a:solidFill>
                <a:latin typeface="Verdana"/>
                <a:cs typeface="Verdana"/>
              </a:rPr>
              <a:t>processes</a:t>
            </a:r>
            <a:r>
              <a:rPr lang="en-US" sz="2000" spc="-90" dirty="0">
                <a:solidFill>
                  <a:schemeClr val="bg1"/>
                </a:solidFill>
                <a:latin typeface="Verdana"/>
                <a:cs typeface="Verdana"/>
              </a:rPr>
              <a:t> </a:t>
            </a:r>
            <a:r>
              <a:rPr lang="en-US" sz="2000" dirty="0">
                <a:solidFill>
                  <a:schemeClr val="bg1"/>
                </a:solidFill>
                <a:latin typeface="Verdana"/>
                <a:cs typeface="Verdana"/>
              </a:rPr>
              <a:t>them.</a:t>
            </a:r>
            <a:r>
              <a:rPr lang="en-US" sz="2000" spc="-65" dirty="0">
                <a:solidFill>
                  <a:schemeClr val="bg1"/>
                </a:solidFill>
                <a:latin typeface="Verdana"/>
                <a:cs typeface="Verdana"/>
              </a:rPr>
              <a:t> </a:t>
            </a:r>
            <a:r>
              <a:rPr lang="en-US" sz="2000" dirty="0">
                <a:solidFill>
                  <a:schemeClr val="bg1"/>
                </a:solidFill>
                <a:latin typeface="Verdana"/>
                <a:cs typeface="Verdana"/>
              </a:rPr>
              <a:t>It</a:t>
            </a:r>
            <a:r>
              <a:rPr lang="en-US" sz="2000" spc="-65" dirty="0">
                <a:solidFill>
                  <a:schemeClr val="bg1"/>
                </a:solidFill>
                <a:latin typeface="Verdana"/>
                <a:cs typeface="Verdana"/>
              </a:rPr>
              <a:t> </a:t>
            </a:r>
            <a:r>
              <a:rPr lang="en-US" sz="2000" dirty="0">
                <a:solidFill>
                  <a:schemeClr val="bg1"/>
                </a:solidFill>
                <a:latin typeface="Verdana"/>
                <a:cs typeface="Verdana"/>
              </a:rPr>
              <a:t>predicts</a:t>
            </a:r>
            <a:r>
              <a:rPr lang="en-US" sz="2000" spc="-60" dirty="0">
                <a:solidFill>
                  <a:schemeClr val="bg1"/>
                </a:solidFill>
                <a:latin typeface="Verdana"/>
                <a:cs typeface="Verdana"/>
              </a:rPr>
              <a:t> </a:t>
            </a:r>
            <a:r>
              <a:rPr lang="en-US" sz="2000" dirty="0">
                <a:solidFill>
                  <a:schemeClr val="bg1"/>
                </a:solidFill>
                <a:latin typeface="Verdana"/>
                <a:cs typeface="Verdana"/>
              </a:rPr>
              <a:t>what</a:t>
            </a:r>
            <a:r>
              <a:rPr lang="en-US" sz="2000" spc="-80" dirty="0">
                <a:solidFill>
                  <a:schemeClr val="bg1"/>
                </a:solidFill>
                <a:latin typeface="Verdana"/>
                <a:cs typeface="Verdana"/>
              </a:rPr>
              <a:t> </a:t>
            </a:r>
            <a:r>
              <a:rPr lang="en-US" sz="2000" dirty="0">
                <a:solidFill>
                  <a:schemeClr val="bg1"/>
                </a:solidFill>
                <a:latin typeface="Verdana"/>
                <a:cs typeface="Verdana"/>
              </a:rPr>
              <a:t>it</a:t>
            </a:r>
            <a:r>
              <a:rPr lang="en-US" sz="2000" spc="-45" dirty="0">
                <a:solidFill>
                  <a:schemeClr val="bg1"/>
                </a:solidFill>
                <a:latin typeface="Verdana"/>
                <a:cs typeface="Verdana"/>
              </a:rPr>
              <a:t> </a:t>
            </a:r>
            <a:r>
              <a:rPr lang="en-US" sz="2000" dirty="0">
                <a:solidFill>
                  <a:schemeClr val="bg1"/>
                </a:solidFill>
                <a:latin typeface="Verdana"/>
                <a:cs typeface="Verdana"/>
              </a:rPr>
              <a:t>thinks</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spc="-10" dirty="0">
                <a:solidFill>
                  <a:schemeClr val="bg1"/>
                </a:solidFill>
                <a:latin typeface="Verdana"/>
                <a:cs typeface="Verdana"/>
              </a:rPr>
              <a:t>could </a:t>
            </a:r>
            <a:r>
              <a:rPr lang="en-US" sz="2000" dirty="0">
                <a:solidFill>
                  <a:schemeClr val="bg1"/>
                </a:solidFill>
                <a:latin typeface="Verdana"/>
                <a:cs typeface="Verdana"/>
              </a:rPr>
              <a:t>be</a:t>
            </a:r>
            <a:r>
              <a:rPr lang="en-US" sz="2000" spc="-80" dirty="0">
                <a:solidFill>
                  <a:schemeClr val="bg1"/>
                </a:solidFill>
                <a:latin typeface="Verdana"/>
                <a:cs typeface="Verdana"/>
              </a:rPr>
              <a:t> </a:t>
            </a:r>
            <a:r>
              <a:rPr lang="en-US" sz="2000" dirty="0">
                <a:solidFill>
                  <a:schemeClr val="bg1"/>
                </a:solidFill>
                <a:latin typeface="Verdana"/>
                <a:cs typeface="Verdana"/>
              </a:rPr>
              <a:t>based</a:t>
            </a:r>
            <a:r>
              <a:rPr lang="en-US" sz="2000" spc="-70" dirty="0">
                <a:solidFill>
                  <a:schemeClr val="bg1"/>
                </a:solidFill>
                <a:latin typeface="Verdana"/>
                <a:cs typeface="Verdana"/>
              </a:rPr>
              <a:t> </a:t>
            </a:r>
            <a:r>
              <a:rPr lang="en-US" sz="2000" dirty="0">
                <a:solidFill>
                  <a:schemeClr val="bg1"/>
                </a:solidFill>
                <a:latin typeface="Verdana"/>
                <a:cs typeface="Verdana"/>
              </a:rPr>
              <a:t>on</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95" dirty="0">
                <a:solidFill>
                  <a:schemeClr val="bg1"/>
                </a:solidFill>
                <a:latin typeface="Verdana"/>
                <a:cs typeface="Verdana"/>
              </a:rPr>
              <a:t> </a:t>
            </a:r>
            <a:r>
              <a:rPr lang="en-US" sz="2000" dirty="0">
                <a:solidFill>
                  <a:schemeClr val="bg1"/>
                </a:solidFill>
                <a:latin typeface="Verdana"/>
                <a:cs typeface="Verdana"/>
              </a:rPr>
              <a:t>training</a:t>
            </a:r>
            <a:r>
              <a:rPr lang="en-US" sz="2000" spc="-60" dirty="0">
                <a:solidFill>
                  <a:schemeClr val="bg1"/>
                </a:solidFill>
                <a:latin typeface="Verdana"/>
                <a:cs typeface="Verdana"/>
              </a:rPr>
              <a:t> </a:t>
            </a:r>
            <a:r>
              <a:rPr lang="en-US" sz="2000" dirty="0">
                <a:solidFill>
                  <a:schemeClr val="bg1"/>
                </a:solidFill>
                <a:latin typeface="Verdana"/>
                <a:cs typeface="Verdana"/>
              </a:rPr>
              <a:t>data.</a:t>
            </a:r>
            <a:r>
              <a:rPr lang="en-US" sz="2000" spc="-80" dirty="0">
                <a:solidFill>
                  <a:schemeClr val="bg1"/>
                </a:solidFill>
                <a:latin typeface="Verdana"/>
                <a:cs typeface="Verdana"/>
              </a:rPr>
              <a:t> </a:t>
            </a:r>
            <a:r>
              <a:rPr lang="en-US" sz="2000" dirty="0">
                <a:solidFill>
                  <a:schemeClr val="bg1"/>
                </a:solidFill>
                <a:latin typeface="Verdana"/>
                <a:cs typeface="Verdana"/>
              </a:rPr>
              <a:t>These</a:t>
            </a:r>
            <a:r>
              <a:rPr lang="en-US" sz="2000" spc="-90" dirty="0">
                <a:solidFill>
                  <a:schemeClr val="bg1"/>
                </a:solidFill>
                <a:latin typeface="Verdana"/>
                <a:cs typeface="Verdana"/>
              </a:rPr>
              <a:t> </a:t>
            </a:r>
            <a:r>
              <a:rPr lang="en-US" sz="2000" dirty="0">
                <a:solidFill>
                  <a:schemeClr val="bg1"/>
                </a:solidFill>
                <a:latin typeface="Verdana"/>
                <a:cs typeface="Verdana"/>
              </a:rPr>
              <a:t>predictions</a:t>
            </a:r>
            <a:r>
              <a:rPr lang="en-US" sz="2000" spc="-65" dirty="0">
                <a:solidFill>
                  <a:schemeClr val="bg1"/>
                </a:solidFill>
                <a:latin typeface="Verdana"/>
                <a:cs typeface="Verdana"/>
              </a:rPr>
              <a:t> </a:t>
            </a:r>
            <a:r>
              <a:rPr lang="en-US" sz="2000" dirty="0">
                <a:solidFill>
                  <a:schemeClr val="bg1"/>
                </a:solidFill>
                <a:latin typeface="Verdana"/>
                <a:cs typeface="Verdana"/>
              </a:rPr>
              <a:t>are</a:t>
            </a:r>
            <a:r>
              <a:rPr lang="en-US" sz="2000" spc="-75" dirty="0">
                <a:solidFill>
                  <a:schemeClr val="bg1"/>
                </a:solidFill>
                <a:latin typeface="Verdana"/>
                <a:cs typeface="Verdana"/>
              </a:rPr>
              <a:t> </a:t>
            </a:r>
            <a:r>
              <a:rPr lang="en-US" sz="2000" dirty="0">
                <a:solidFill>
                  <a:schemeClr val="bg1"/>
                </a:solidFill>
                <a:latin typeface="Verdana"/>
                <a:cs typeface="Verdana"/>
              </a:rPr>
              <a:t>not</a:t>
            </a:r>
            <a:r>
              <a:rPr lang="en-US" sz="2000" spc="-80" dirty="0">
                <a:solidFill>
                  <a:schemeClr val="bg1"/>
                </a:solidFill>
                <a:latin typeface="Verdana"/>
                <a:cs typeface="Verdana"/>
              </a:rPr>
              <a:t> </a:t>
            </a:r>
            <a:r>
              <a:rPr lang="en-US" sz="2000" spc="-10" dirty="0">
                <a:solidFill>
                  <a:schemeClr val="bg1"/>
                </a:solidFill>
                <a:latin typeface="Verdana"/>
                <a:cs typeface="Verdana"/>
              </a:rPr>
              <a:t>probabilities</a:t>
            </a:r>
            <a:r>
              <a:rPr lang="en-US" sz="2000" spc="-35" dirty="0">
                <a:solidFill>
                  <a:schemeClr val="bg1"/>
                </a:solidFill>
                <a:latin typeface="Verdana"/>
                <a:cs typeface="Verdana"/>
              </a:rPr>
              <a:t> </a:t>
            </a:r>
            <a:r>
              <a:rPr lang="en-US" sz="2000" dirty="0">
                <a:solidFill>
                  <a:schemeClr val="bg1"/>
                </a:solidFill>
                <a:latin typeface="Verdana"/>
                <a:cs typeface="Verdana"/>
              </a:rPr>
              <a:t>yet;</a:t>
            </a:r>
            <a:r>
              <a:rPr lang="en-US" sz="2000" spc="-65" dirty="0">
                <a:solidFill>
                  <a:schemeClr val="bg1"/>
                </a:solidFill>
                <a:latin typeface="Verdana"/>
                <a:cs typeface="Verdana"/>
              </a:rPr>
              <a:t> </a:t>
            </a:r>
            <a:r>
              <a:rPr lang="en-US" sz="2000" dirty="0">
                <a:solidFill>
                  <a:schemeClr val="bg1"/>
                </a:solidFill>
                <a:latin typeface="Verdana"/>
                <a:cs typeface="Verdana"/>
              </a:rPr>
              <a:t>they</a:t>
            </a:r>
            <a:r>
              <a:rPr lang="en-US" sz="2000" spc="-100" dirty="0">
                <a:solidFill>
                  <a:schemeClr val="bg1"/>
                </a:solidFill>
                <a:latin typeface="Verdana"/>
                <a:cs typeface="Verdana"/>
              </a:rPr>
              <a:t> </a:t>
            </a:r>
            <a:r>
              <a:rPr lang="en-US" sz="2000" spc="-25" dirty="0">
                <a:solidFill>
                  <a:schemeClr val="bg1"/>
                </a:solidFill>
                <a:latin typeface="Verdana"/>
                <a:cs typeface="Verdana"/>
              </a:rPr>
              <a:t>are </a:t>
            </a:r>
            <a:r>
              <a:rPr lang="en-US" sz="2000" dirty="0">
                <a:solidFill>
                  <a:schemeClr val="bg1"/>
                </a:solidFill>
                <a:latin typeface="Verdana"/>
                <a:cs typeface="Verdana"/>
              </a:rPr>
              <a:t>scores</a:t>
            </a:r>
            <a:r>
              <a:rPr lang="en-US" sz="2000" spc="-90" dirty="0">
                <a:solidFill>
                  <a:schemeClr val="bg1"/>
                </a:solidFill>
                <a:latin typeface="Verdana"/>
                <a:cs typeface="Verdana"/>
              </a:rPr>
              <a:t> </a:t>
            </a:r>
            <a:r>
              <a:rPr lang="en-US" sz="2000" dirty="0">
                <a:solidFill>
                  <a:schemeClr val="bg1"/>
                </a:solidFill>
                <a:latin typeface="Verdana"/>
                <a:cs typeface="Verdana"/>
              </a:rPr>
              <a:t>or</a:t>
            </a:r>
            <a:r>
              <a:rPr lang="en-US" sz="2000" spc="-70" dirty="0">
                <a:solidFill>
                  <a:schemeClr val="bg1"/>
                </a:solidFill>
                <a:latin typeface="Verdana"/>
                <a:cs typeface="Verdana"/>
              </a:rPr>
              <a:t> </a:t>
            </a:r>
            <a:r>
              <a:rPr lang="en-US" sz="2000" spc="-30" dirty="0">
                <a:solidFill>
                  <a:schemeClr val="bg1"/>
                </a:solidFill>
                <a:latin typeface="Verdana"/>
                <a:cs typeface="Verdana"/>
              </a:rPr>
              <a:t>“logits”.</a:t>
            </a:r>
            <a:r>
              <a:rPr lang="en-US" sz="2000" spc="-65" dirty="0">
                <a:solidFill>
                  <a:schemeClr val="bg1"/>
                </a:solidFill>
                <a:latin typeface="Verdana"/>
                <a:cs typeface="Verdana"/>
              </a:rPr>
              <a:t> </a:t>
            </a:r>
            <a:r>
              <a:rPr lang="en-US" sz="2000" dirty="0">
                <a:solidFill>
                  <a:schemeClr val="bg1"/>
                </a:solidFill>
                <a:latin typeface="Verdana"/>
                <a:cs typeface="Verdana"/>
              </a:rPr>
              <a:t>All</a:t>
            </a:r>
            <a:r>
              <a:rPr lang="en-US" sz="2000" spc="-40" dirty="0">
                <a:solidFill>
                  <a:schemeClr val="bg1"/>
                </a:solidFill>
                <a:latin typeface="Verdana"/>
                <a:cs typeface="Verdana"/>
              </a:rPr>
              <a:t> </a:t>
            </a:r>
            <a:r>
              <a:rPr lang="en-US" sz="2000" dirty="0">
                <a:solidFill>
                  <a:schemeClr val="bg1"/>
                </a:solidFill>
                <a:latin typeface="Verdana"/>
                <a:cs typeface="Verdana"/>
              </a:rPr>
              <a:t>these</a:t>
            </a:r>
            <a:r>
              <a:rPr lang="en-US" sz="2000" spc="-105" dirty="0">
                <a:solidFill>
                  <a:schemeClr val="bg1"/>
                </a:solidFill>
                <a:latin typeface="Verdana"/>
                <a:cs typeface="Verdana"/>
              </a:rPr>
              <a:t> </a:t>
            </a:r>
            <a:r>
              <a:rPr lang="en-US" sz="2000" dirty="0">
                <a:solidFill>
                  <a:schemeClr val="bg1"/>
                </a:solidFill>
                <a:latin typeface="Verdana"/>
                <a:cs typeface="Verdana"/>
              </a:rPr>
              <a:t>scores</a:t>
            </a:r>
            <a:r>
              <a:rPr lang="en-US" sz="2000" spc="-80" dirty="0">
                <a:solidFill>
                  <a:schemeClr val="bg1"/>
                </a:solidFill>
                <a:latin typeface="Verdana"/>
                <a:cs typeface="Verdana"/>
              </a:rPr>
              <a:t> </a:t>
            </a:r>
            <a:r>
              <a:rPr lang="en-US" sz="2000" dirty="0">
                <a:solidFill>
                  <a:schemeClr val="bg1"/>
                </a:solidFill>
                <a:latin typeface="Verdana"/>
                <a:cs typeface="Verdana"/>
              </a:rPr>
              <a:t>form</a:t>
            </a:r>
            <a:r>
              <a:rPr lang="en-US" sz="2000" spc="-65" dirty="0">
                <a:solidFill>
                  <a:schemeClr val="bg1"/>
                </a:solidFill>
                <a:latin typeface="Verdana"/>
                <a:cs typeface="Verdana"/>
              </a:rPr>
              <a:t> </a:t>
            </a:r>
            <a:r>
              <a:rPr lang="en-US" sz="2000" dirty="0">
                <a:solidFill>
                  <a:schemeClr val="bg1"/>
                </a:solidFill>
                <a:latin typeface="Verdana"/>
                <a:cs typeface="Verdana"/>
              </a:rPr>
              <a:t>a</a:t>
            </a:r>
            <a:r>
              <a:rPr lang="en-US" sz="2000" spc="-60" dirty="0">
                <a:solidFill>
                  <a:schemeClr val="bg1"/>
                </a:solidFill>
                <a:latin typeface="Verdana"/>
                <a:cs typeface="Verdana"/>
              </a:rPr>
              <a:t> </a:t>
            </a:r>
            <a:r>
              <a:rPr lang="en-US" sz="2000" dirty="0">
                <a:solidFill>
                  <a:schemeClr val="bg1"/>
                </a:solidFill>
                <a:latin typeface="Verdana"/>
                <a:cs typeface="Verdana"/>
              </a:rPr>
              <a:t>“vector</a:t>
            </a:r>
            <a:r>
              <a:rPr lang="en-US" sz="2000" spc="-100" dirty="0">
                <a:solidFill>
                  <a:schemeClr val="bg1"/>
                </a:solidFill>
                <a:latin typeface="Verdana"/>
                <a:cs typeface="Verdana"/>
              </a:rPr>
              <a:t> </a:t>
            </a:r>
            <a:r>
              <a:rPr lang="en-US" sz="2000" dirty="0">
                <a:solidFill>
                  <a:schemeClr val="bg1"/>
                </a:solidFill>
                <a:latin typeface="Verdana"/>
                <a:cs typeface="Verdana"/>
              </a:rPr>
              <a:t>of</a:t>
            </a:r>
            <a:r>
              <a:rPr lang="en-US" sz="2000" spc="-60" dirty="0">
                <a:solidFill>
                  <a:schemeClr val="bg1"/>
                </a:solidFill>
                <a:latin typeface="Verdana"/>
                <a:cs typeface="Verdana"/>
              </a:rPr>
              <a:t> </a:t>
            </a:r>
            <a:r>
              <a:rPr lang="en-US" sz="2000" spc="-10" dirty="0">
                <a:solidFill>
                  <a:schemeClr val="bg1"/>
                </a:solidFill>
                <a:latin typeface="Verdana"/>
                <a:cs typeface="Verdana"/>
              </a:rPr>
              <a:t>logits”.</a:t>
            </a:r>
            <a:endParaRPr lang="en-US" sz="2000" dirty="0">
              <a:solidFill>
                <a:schemeClr val="bg1"/>
              </a:solidFill>
              <a:latin typeface="Verdana"/>
              <a:cs typeface="Verdana"/>
            </a:endParaRPr>
          </a:p>
          <a:p>
            <a:pPr marL="354965" indent="-342265">
              <a:lnSpc>
                <a:spcPct val="100000"/>
              </a:lnSpc>
              <a:spcBef>
                <a:spcPts val="484"/>
              </a:spcBef>
              <a:buClr>
                <a:srgbClr val="009CDB"/>
              </a:buClr>
              <a:buFont typeface="Verdana"/>
              <a:buChar char="•"/>
              <a:tabLst>
                <a:tab pos="354965" algn="l"/>
              </a:tabLst>
            </a:pPr>
            <a:r>
              <a:rPr lang="en-US" sz="2000" b="1" dirty="0">
                <a:solidFill>
                  <a:schemeClr val="bg1"/>
                </a:solidFill>
                <a:latin typeface="Verdana"/>
                <a:cs typeface="Verdana"/>
              </a:rPr>
              <a:t>Step</a:t>
            </a:r>
            <a:r>
              <a:rPr lang="en-US" sz="2000" b="1" spc="-70" dirty="0">
                <a:solidFill>
                  <a:schemeClr val="bg1"/>
                </a:solidFill>
                <a:latin typeface="Verdana"/>
                <a:cs typeface="Verdana"/>
              </a:rPr>
              <a:t> </a:t>
            </a:r>
            <a:r>
              <a:rPr lang="en-US" sz="2000" b="1" spc="-25" dirty="0">
                <a:solidFill>
                  <a:schemeClr val="bg1"/>
                </a:solidFill>
                <a:latin typeface="Verdana"/>
                <a:cs typeface="Verdana"/>
              </a:rPr>
              <a:t>6</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354965" indent="-342265">
              <a:lnSpc>
                <a:spcPct val="100000"/>
              </a:lnSpc>
              <a:spcBef>
                <a:spcPts val="1105"/>
              </a:spcBef>
              <a:buClr>
                <a:srgbClr val="009CDB"/>
              </a:buClr>
              <a:buChar char="•"/>
              <a:tabLst>
                <a:tab pos="354965" algn="l"/>
              </a:tabLst>
            </a:pPr>
            <a:r>
              <a:rPr lang="en-US" sz="2000" dirty="0">
                <a:solidFill>
                  <a:schemeClr val="bg1"/>
                </a:solidFill>
                <a:latin typeface="Verdana"/>
                <a:cs typeface="Verdana"/>
              </a:rPr>
              <a:t>Convert</a:t>
            </a:r>
            <a:r>
              <a:rPr lang="en-US" sz="2000" spc="-110" dirty="0">
                <a:solidFill>
                  <a:schemeClr val="bg1"/>
                </a:solidFill>
                <a:latin typeface="Verdana"/>
                <a:cs typeface="Verdana"/>
              </a:rPr>
              <a:t> </a:t>
            </a:r>
            <a:r>
              <a:rPr lang="en-US" sz="2000" dirty="0">
                <a:solidFill>
                  <a:schemeClr val="bg1"/>
                </a:solidFill>
                <a:latin typeface="Verdana"/>
                <a:cs typeface="Verdana"/>
              </a:rPr>
              <a:t>scores</a:t>
            </a:r>
            <a:r>
              <a:rPr lang="en-US" sz="2000" spc="-105" dirty="0">
                <a:solidFill>
                  <a:schemeClr val="bg1"/>
                </a:solidFill>
                <a:latin typeface="Verdana"/>
                <a:cs typeface="Verdana"/>
              </a:rPr>
              <a:t> </a:t>
            </a:r>
            <a:r>
              <a:rPr lang="en-US" sz="2000" dirty="0">
                <a:solidFill>
                  <a:schemeClr val="bg1"/>
                </a:solidFill>
                <a:latin typeface="Verdana"/>
                <a:cs typeface="Verdana"/>
              </a:rPr>
              <a:t>to</a:t>
            </a:r>
            <a:r>
              <a:rPr lang="en-US" sz="2000" spc="-85" dirty="0">
                <a:solidFill>
                  <a:schemeClr val="bg1"/>
                </a:solidFill>
                <a:latin typeface="Verdana"/>
                <a:cs typeface="Verdana"/>
              </a:rPr>
              <a:t> </a:t>
            </a:r>
            <a:r>
              <a:rPr lang="en-US" sz="2000" spc="-10" dirty="0">
                <a:solidFill>
                  <a:schemeClr val="bg1"/>
                </a:solidFill>
                <a:latin typeface="Verdana"/>
                <a:cs typeface="Verdana"/>
              </a:rPr>
              <a:t>probabilities</a:t>
            </a:r>
            <a:r>
              <a:rPr lang="en-US" sz="2000" spc="-45"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75" dirty="0">
                <a:solidFill>
                  <a:schemeClr val="bg1"/>
                </a:solidFill>
                <a:latin typeface="Verdana"/>
                <a:cs typeface="Verdana"/>
              </a:rPr>
              <a:t> </a:t>
            </a:r>
            <a:r>
              <a:rPr lang="en-US" sz="2000" dirty="0" err="1">
                <a:solidFill>
                  <a:schemeClr val="bg1"/>
                </a:solidFill>
                <a:latin typeface="Verdana"/>
                <a:cs typeface="Verdana"/>
              </a:rPr>
              <a:t>Softmax</a:t>
            </a:r>
            <a:r>
              <a:rPr lang="en-US" sz="2000" spc="-90" dirty="0">
                <a:solidFill>
                  <a:schemeClr val="bg1"/>
                </a:solidFill>
                <a:latin typeface="Verdana"/>
                <a:cs typeface="Verdana"/>
              </a:rPr>
              <a:t> </a:t>
            </a:r>
            <a:r>
              <a:rPr lang="en-US" sz="2000" spc="-10" dirty="0">
                <a:solidFill>
                  <a:schemeClr val="bg1"/>
                </a:solidFill>
                <a:latin typeface="Verdana"/>
                <a:cs typeface="Verdana"/>
              </a:rPr>
              <a:t>Layer</a:t>
            </a:r>
            <a:endParaRPr lang="en-US"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sz="2000" dirty="0">
                <a:solidFill>
                  <a:schemeClr val="bg1"/>
                </a:solidFill>
                <a:latin typeface="Verdana"/>
                <a:cs typeface="Verdana"/>
              </a:rPr>
              <a:t>The</a:t>
            </a:r>
            <a:r>
              <a:rPr lang="en-US" sz="2000" spc="-70"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dirty="0">
                <a:solidFill>
                  <a:schemeClr val="bg1"/>
                </a:solidFill>
                <a:latin typeface="Verdana"/>
                <a:cs typeface="Verdana"/>
              </a:rPr>
              <a:t>with</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55" dirty="0">
                <a:solidFill>
                  <a:schemeClr val="bg1"/>
                </a:solidFill>
                <a:latin typeface="Verdana"/>
                <a:cs typeface="Verdana"/>
              </a:rPr>
              <a:t> </a:t>
            </a:r>
            <a:r>
              <a:rPr lang="en-US" sz="2000" dirty="0">
                <a:solidFill>
                  <a:schemeClr val="bg1"/>
                </a:solidFill>
                <a:latin typeface="Verdana"/>
                <a:cs typeface="Verdana"/>
              </a:rPr>
              <a:t>highest</a:t>
            </a:r>
            <a:r>
              <a:rPr lang="en-US" sz="2000" spc="-85" dirty="0">
                <a:solidFill>
                  <a:schemeClr val="bg1"/>
                </a:solidFill>
                <a:latin typeface="Verdana"/>
                <a:cs typeface="Verdana"/>
              </a:rPr>
              <a:t> </a:t>
            </a:r>
            <a:r>
              <a:rPr lang="en-US" sz="2000" dirty="0">
                <a:solidFill>
                  <a:schemeClr val="bg1"/>
                </a:solidFill>
                <a:latin typeface="Verdana"/>
                <a:cs typeface="Verdana"/>
              </a:rPr>
              <a:t>probability</a:t>
            </a:r>
            <a:r>
              <a:rPr lang="en-US" sz="2000" spc="-5" dirty="0">
                <a:solidFill>
                  <a:schemeClr val="bg1"/>
                </a:solidFill>
                <a:latin typeface="Verdana"/>
                <a:cs typeface="Verdana"/>
              </a:rPr>
              <a:t> </a:t>
            </a:r>
            <a:r>
              <a:rPr lang="en-US" sz="2000" dirty="0">
                <a:solidFill>
                  <a:schemeClr val="bg1"/>
                </a:solidFill>
                <a:latin typeface="Verdana"/>
                <a:cs typeface="Verdana"/>
              </a:rPr>
              <a:t>is</a:t>
            </a:r>
            <a:r>
              <a:rPr lang="en-US" sz="2000" spc="-65" dirty="0">
                <a:solidFill>
                  <a:schemeClr val="bg1"/>
                </a:solidFill>
                <a:latin typeface="Verdana"/>
                <a:cs typeface="Verdana"/>
              </a:rPr>
              <a:t> </a:t>
            </a:r>
            <a:r>
              <a:rPr lang="en-US" sz="2000" dirty="0">
                <a:solidFill>
                  <a:schemeClr val="bg1"/>
                </a:solidFill>
                <a:latin typeface="Verdana"/>
                <a:cs typeface="Verdana"/>
              </a:rPr>
              <a:t>chosen</a:t>
            </a:r>
            <a:r>
              <a:rPr lang="en-US" sz="2000" spc="-70" dirty="0">
                <a:solidFill>
                  <a:schemeClr val="bg1"/>
                </a:solidFill>
                <a:latin typeface="Verdana"/>
                <a:cs typeface="Verdana"/>
              </a:rPr>
              <a:t> </a:t>
            </a:r>
            <a:r>
              <a:rPr lang="en-US" sz="2000" dirty="0">
                <a:solidFill>
                  <a:schemeClr val="bg1"/>
                </a:solidFill>
                <a:latin typeface="Verdana"/>
                <a:cs typeface="Verdana"/>
              </a:rPr>
              <a:t>as</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spc="-10" dirty="0">
                <a:solidFill>
                  <a:schemeClr val="bg1"/>
                </a:solidFill>
                <a:latin typeface="Verdana"/>
                <a:cs typeface="Verdana"/>
              </a:rPr>
              <a:t>prediction.</a:t>
            </a:r>
            <a:endParaRPr lang="en-US" sz="2000" dirty="0">
              <a:solidFill>
                <a:schemeClr val="bg1"/>
              </a:solidFill>
              <a:latin typeface="Verdana"/>
              <a:cs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631086"/>
            <a:ext cx="2294890" cy="4415790"/>
          </a:xfrm>
          <a:prstGeom prst="rect">
            <a:avLst/>
          </a:prstGeom>
        </p:spPr>
        <p:txBody>
          <a:bodyPr vert="horz" wrap="square" lIns="0" tIns="43180" rIns="0" bIns="0" rtlCol="0">
            <a:spAutoFit/>
          </a:bodyPr>
          <a:lstStyle/>
          <a:p>
            <a:pPr marL="354965" indent="-342265">
              <a:lnSpc>
                <a:spcPct val="100000"/>
              </a:lnSpc>
              <a:spcBef>
                <a:spcPts val="340"/>
              </a:spcBef>
              <a:buClr>
                <a:srgbClr val="009CDB"/>
              </a:buClr>
              <a:buFont typeface="Verdana"/>
              <a:buChar char="•"/>
              <a:tabLst>
                <a:tab pos="354965" algn="l"/>
              </a:tabLst>
            </a:pPr>
            <a:r>
              <a:rPr sz="1000" b="1" dirty="0">
                <a:solidFill>
                  <a:schemeClr val="bg1"/>
                </a:solidFill>
                <a:latin typeface="Verdana"/>
                <a:cs typeface="Verdana"/>
              </a:rPr>
              <a:t>First</a:t>
            </a:r>
            <a:r>
              <a:rPr sz="1000" b="1" spc="-75" dirty="0">
                <a:solidFill>
                  <a:schemeClr val="bg1"/>
                </a:solidFill>
                <a:latin typeface="Verdana"/>
                <a:cs typeface="Verdana"/>
              </a:rPr>
              <a:t> </a:t>
            </a:r>
            <a:r>
              <a:rPr sz="1000" b="1" dirty="0">
                <a:solidFill>
                  <a:schemeClr val="bg1"/>
                </a:solidFill>
                <a:latin typeface="Verdana"/>
                <a:cs typeface="Verdana"/>
              </a:rPr>
              <a:t>word</a:t>
            </a:r>
            <a:r>
              <a:rPr sz="1000" b="1" spc="-8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accent2"/>
                </a:solidFill>
                <a:latin typeface="Verdana"/>
                <a:cs typeface="Verdana"/>
              </a:rPr>
              <a:t>245</a:t>
            </a:r>
            <a:r>
              <a:rPr sz="1000" spc="-15" dirty="0">
                <a:solidFill>
                  <a:schemeClr val="accent2"/>
                </a:solidFill>
                <a:latin typeface="Verdana"/>
                <a:cs typeface="Verdana"/>
              </a:rPr>
              <a:t> </a:t>
            </a:r>
            <a:r>
              <a:rPr sz="1000" dirty="0">
                <a:solidFill>
                  <a:schemeClr val="accent2"/>
                </a:solidFill>
                <a:latin typeface="Verdana"/>
                <a:cs typeface="Verdana"/>
              </a:rPr>
              <a:t>[I]:</a:t>
            </a:r>
            <a:r>
              <a:rPr sz="1000" spc="-20" dirty="0">
                <a:solidFill>
                  <a:schemeClr val="accent2"/>
                </a:solidFill>
                <a:latin typeface="Verdana"/>
                <a:cs typeface="Verdana"/>
              </a:rPr>
              <a:t> 0.85</a:t>
            </a:r>
            <a:endParaRPr sz="1000" dirty="0">
              <a:solidFill>
                <a:schemeClr val="accent2"/>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0" dirty="0">
                <a:solidFill>
                  <a:schemeClr val="bg1"/>
                </a:solidFill>
                <a:latin typeface="Verdana"/>
                <a:cs typeface="Verdana"/>
              </a:rPr>
              <a:t> </a:t>
            </a:r>
            <a:r>
              <a:rPr sz="1000" dirty="0">
                <a:solidFill>
                  <a:schemeClr val="bg1"/>
                </a:solidFill>
                <a:latin typeface="Verdana"/>
                <a:cs typeface="Verdana"/>
              </a:rPr>
              <a:t>[machine]</a:t>
            </a:r>
            <a:r>
              <a:rPr sz="1000" spc="-40" dirty="0">
                <a:solidFill>
                  <a:schemeClr val="bg1"/>
                </a:solidFill>
                <a:latin typeface="Verdana"/>
                <a:cs typeface="Verdana"/>
              </a:rPr>
              <a:t> </a:t>
            </a:r>
            <a:r>
              <a:rPr sz="1000" spc="-20" dirty="0">
                <a:solidFill>
                  <a:schemeClr val="bg1"/>
                </a:solidFill>
                <a:latin typeface="Verdana"/>
                <a:cs typeface="Verdana"/>
              </a:rPr>
              <a:t>0.02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0.01</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Second</a:t>
            </a:r>
            <a:r>
              <a:rPr sz="1000" b="1" spc="-50" dirty="0">
                <a:solidFill>
                  <a:schemeClr val="bg1"/>
                </a:solidFill>
                <a:latin typeface="Verdana"/>
                <a:cs typeface="Verdana"/>
              </a:rPr>
              <a:t> </a:t>
            </a:r>
            <a:r>
              <a:rPr sz="1000" b="1" dirty="0">
                <a:solidFill>
                  <a:schemeClr val="bg1"/>
                </a:solidFill>
                <a:latin typeface="Verdana"/>
                <a:cs typeface="Verdana"/>
              </a:rPr>
              <a:t>word</a:t>
            </a:r>
            <a:r>
              <a:rPr sz="1000" b="1" spc="-6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0.15</a:t>
            </a:r>
            <a:endParaRPr sz="1000" dirty="0">
              <a:solidFill>
                <a:schemeClr val="bg1"/>
              </a:solidFill>
              <a:latin typeface="Verdana"/>
              <a:cs typeface="Verdana"/>
            </a:endParaRPr>
          </a:p>
          <a:p>
            <a:pPr marL="927100">
              <a:lnSpc>
                <a:spcPct val="100000"/>
              </a:lnSpc>
              <a:spcBef>
                <a:spcPts val="240"/>
              </a:spcBef>
            </a:pPr>
            <a:r>
              <a:rPr sz="1000" dirty="0">
                <a:solidFill>
                  <a:srgbClr val="00AF50"/>
                </a:solidFill>
                <a:latin typeface="Verdana"/>
                <a:cs typeface="Verdana"/>
              </a:rPr>
              <a:t>1876</a:t>
            </a:r>
            <a:r>
              <a:rPr sz="1000" spc="-20" dirty="0">
                <a:solidFill>
                  <a:srgbClr val="00AF50"/>
                </a:solidFill>
                <a:latin typeface="Verdana"/>
                <a:cs typeface="Verdana"/>
              </a:rPr>
              <a:t> </a:t>
            </a:r>
            <a:r>
              <a:rPr sz="1000" dirty="0">
                <a:solidFill>
                  <a:srgbClr val="00AF50"/>
                </a:solidFill>
                <a:latin typeface="Verdana"/>
                <a:cs typeface="Verdana"/>
              </a:rPr>
              <a:t>[love]</a:t>
            </a:r>
            <a:r>
              <a:rPr sz="1000" spc="-25" dirty="0">
                <a:solidFill>
                  <a:srgbClr val="00AF50"/>
                </a:solidFill>
                <a:latin typeface="Verdana"/>
                <a:cs typeface="Verdana"/>
              </a:rPr>
              <a:t> </a:t>
            </a:r>
            <a:r>
              <a:rPr sz="1000" spc="-20" dirty="0">
                <a:solidFill>
                  <a:srgbClr val="00AF50"/>
                </a:solidFill>
                <a:latin typeface="Verdana"/>
                <a:cs typeface="Verdana"/>
              </a:rPr>
              <a:t>0.78</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0.04</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dirty="0">
                <a:solidFill>
                  <a:schemeClr val="bg1"/>
                </a:solidFill>
                <a:latin typeface="Verdana"/>
                <a:cs typeface="Verdana"/>
              </a:rPr>
              <a:t>Third</a:t>
            </a:r>
            <a:r>
              <a:rPr sz="1000" b="1" spc="-70" dirty="0">
                <a:solidFill>
                  <a:schemeClr val="bg1"/>
                </a:solidFill>
                <a:latin typeface="Verdana"/>
                <a:cs typeface="Verdana"/>
              </a:rPr>
              <a:t> </a:t>
            </a:r>
            <a:r>
              <a:rPr sz="1000" b="1" dirty="0">
                <a:solidFill>
                  <a:schemeClr val="bg1"/>
                </a:solidFill>
                <a:latin typeface="Verdana"/>
                <a:cs typeface="Verdana"/>
              </a:rPr>
              <a:t>word</a:t>
            </a:r>
            <a:r>
              <a:rPr sz="1000" b="1" spc="-8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spcBef>
                <a:spcPts val="5"/>
              </a:spcBef>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0.05</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0.10</a:t>
            </a:r>
            <a:endParaRPr sz="1000" dirty="0">
              <a:solidFill>
                <a:schemeClr val="bg1"/>
              </a:solidFill>
              <a:latin typeface="Verdana"/>
              <a:cs typeface="Verdana"/>
            </a:endParaRPr>
          </a:p>
          <a:p>
            <a:pPr marL="927100">
              <a:lnSpc>
                <a:spcPct val="100000"/>
              </a:lnSpc>
              <a:spcBef>
                <a:spcPts val="240"/>
              </a:spcBef>
            </a:pPr>
            <a:r>
              <a:rPr sz="1000" dirty="0">
                <a:solidFill>
                  <a:srgbClr val="C00000"/>
                </a:solidFill>
                <a:latin typeface="Verdana"/>
                <a:cs typeface="Verdana"/>
              </a:rPr>
              <a:t>3421</a:t>
            </a:r>
            <a:r>
              <a:rPr sz="1000" spc="-35" dirty="0">
                <a:solidFill>
                  <a:srgbClr val="C00000"/>
                </a:solidFill>
                <a:latin typeface="Verdana"/>
                <a:cs typeface="Verdana"/>
              </a:rPr>
              <a:t> </a:t>
            </a:r>
            <a:r>
              <a:rPr sz="1000" dirty="0">
                <a:solidFill>
                  <a:srgbClr val="C00000"/>
                </a:solidFill>
                <a:latin typeface="Verdana"/>
                <a:cs typeface="Verdana"/>
              </a:rPr>
              <a:t>[machine]</a:t>
            </a:r>
            <a:r>
              <a:rPr sz="1000" spc="-35" dirty="0">
                <a:solidFill>
                  <a:srgbClr val="C00000"/>
                </a:solidFill>
                <a:latin typeface="Verdana"/>
                <a:cs typeface="Verdana"/>
              </a:rPr>
              <a:t> </a:t>
            </a:r>
            <a:r>
              <a:rPr sz="1000" spc="-20" dirty="0">
                <a:solidFill>
                  <a:srgbClr val="C00000"/>
                </a:solidFill>
                <a:latin typeface="Verdana"/>
                <a:cs typeface="Verdana"/>
              </a:rPr>
              <a:t>0.72</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0.13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Fourth</a:t>
            </a:r>
            <a:r>
              <a:rPr sz="1000" b="1" spc="-45" dirty="0">
                <a:solidFill>
                  <a:schemeClr val="bg1"/>
                </a:solidFill>
                <a:latin typeface="Verdana"/>
                <a:cs typeface="Verdana"/>
              </a:rPr>
              <a:t> </a:t>
            </a:r>
            <a:r>
              <a:rPr sz="1000" b="1" dirty="0">
                <a:solidFill>
                  <a:schemeClr val="bg1"/>
                </a:solidFill>
                <a:latin typeface="Verdana"/>
                <a:cs typeface="Verdana"/>
              </a:rPr>
              <a:t>word</a:t>
            </a:r>
            <a:r>
              <a:rPr sz="1000" b="1" spc="-5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0.03</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30" dirty="0">
                <a:solidFill>
                  <a:schemeClr val="bg1"/>
                </a:solidFill>
                <a:latin typeface="Verdana"/>
                <a:cs typeface="Verdana"/>
              </a:rPr>
              <a:t> </a:t>
            </a:r>
            <a:r>
              <a:rPr sz="1000" dirty="0">
                <a:solidFill>
                  <a:schemeClr val="bg1"/>
                </a:solidFill>
                <a:latin typeface="Verdana"/>
                <a:cs typeface="Verdana"/>
              </a:rPr>
              <a:t>[love]</a:t>
            </a:r>
            <a:r>
              <a:rPr sz="1000" spc="-35" dirty="0">
                <a:solidFill>
                  <a:schemeClr val="bg1"/>
                </a:solidFill>
                <a:latin typeface="Verdana"/>
                <a:cs typeface="Verdana"/>
              </a:rPr>
              <a:t> </a:t>
            </a:r>
            <a:r>
              <a:rPr sz="1000" spc="-20" dirty="0">
                <a:solidFill>
                  <a:schemeClr val="bg1"/>
                </a:solidFill>
                <a:latin typeface="Verdana"/>
                <a:cs typeface="Verdana"/>
              </a:rPr>
              <a:t>0.08</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0.25</a:t>
            </a:r>
            <a:endParaRPr sz="1000" dirty="0">
              <a:solidFill>
                <a:schemeClr val="bg1"/>
              </a:solidFill>
              <a:latin typeface="Verdana"/>
              <a:cs typeface="Verdana"/>
            </a:endParaRPr>
          </a:p>
          <a:p>
            <a:pPr marL="927100">
              <a:lnSpc>
                <a:spcPct val="100000"/>
              </a:lnSpc>
              <a:spcBef>
                <a:spcPts val="240"/>
              </a:spcBef>
            </a:pPr>
            <a:r>
              <a:rPr sz="1000" dirty="0">
                <a:solidFill>
                  <a:srgbClr val="3333FF"/>
                </a:solidFill>
                <a:latin typeface="Verdana"/>
                <a:cs typeface="Verdana"/>
              </a:rPr>
              <a:t>2109</a:t>
            </a:r>
            <a:r>
              <a:rPr sz="1000" spc="-25" dirty="0">
                <a:solidFill>
                  <a:srgbClr val="3333FF"/>
                </a:solidFill>
                <a:latin typeface="Verdana"/>
                <a:cs typeface="Verdana"/>
              </a:rPr>
              <a:t> </a:t>
            </a:r>
            <a:r>
              <a:rPr sz="1000" dirty="0">
                <a:solidFill>
                  <a:srgbClr val="3333FF"/>
                </a:solidFill>
                <a:latin typeface="Verdana"/>
                <a:cs typeface="Verdana"/>
              </a:rPr>
              <a:t>[learning]</a:t>
            </a:r>
            <a:r>
              <a:rPr sz="1000" spc="-50" dirty="0">
                <a:solidFill>
                  <a:srgbClr val="3333FF"/>
                </a:solidFill>
                <a:latin typeface="Verdana"/>
                <a:cs typeface="Verdana"/>
              </a:rPr>
              <a:t> </a:t>
            </a:r>
            <a:r>
              <a:rPr sz="1000" spc="-20" dirty="0">
                <a:solidFill>
                  <a:srgbClr val="3333FF"/>
                </a:solidFill>
                <a:latin typeface="Verdana"/>
                <a:cs typeface="Verdana"/>
              </a:rPr>
              <a:t>0.64</a:t>
            </a:r>
            <a:endParaRPr sz="1000" dirty="0">
              <a:latin typeface="Verdana"/>
              <a:cs typeface="Verdana"/>
            </a:endParaRPr>
          </a:p>
        </p:txBody>
      </p:sp>
      <p:sp>
        <p:nvSpPr>
          <p:cNvPr id="3" name="object 3"/>
          <p:cNvSpPr txBox="1"/>
          <p:nvPr/>
        </p:nvSpPr>
        <p:spPr>
          <a:xfrm>
            <a:off x="4346575" y="1813966"/>
            <a:ext cx="1212215" cy="757555"/>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25" dirty="0">
                <a:solidFill>
                  <a:schemeClr val="bg1"/>
                </a:solidFill>
                <a:latin typeface="Verdana"/>
                <a:cs typeface="Verdana"/>
              </a:rPr>
              <a:t>9.2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5" dirty="0">
                <a:solidFill>
                  <a:schemeClr val="bg1"/>
                </a:solidFill>
                <a:latin typeface="Verdana"/>
                <a:cs typeface="Verdana"/>
              </a:rPr>
              <a:t>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5" dirty="0">
                <a:solidFill>
                  <a:schemeClr val="bg1"/>
                </a:solidFill>
                <a:latin typeface="Verdana"/>
                <a:cs typeface="Verdana"/>
              </a:rPr>
              <a:t>1.3</a:t>
            </a:r>
            <a:endParaRPr sz="1000" dirty="0">
              <a:solidFill>
                <a:schemeClr val="bg1"/>
              </a:solidFill>
              <a:latin typeface="Verdana"/>
              <a:cs typeface="Verdana"/>
            </a:endParaRPr>
          </a:p>
        </p:txBody>
      </p:sp>
      <p:sp>
        <p:nvSpPr>
          <p:cNvPr id="4" name="object 4"/>
          <p:cNvSpPr txBox="1"/>
          <p:nvPr/>
        </p:nvSpPr>
        <p:spPr>
          <a:xfrm>
            <a:off x="7090029" y="1813966"/>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10" dirty="0">
                <a:solidFill>
                  <a:schemeClr val="bg1"/>
                </a:solidFill>
                <a:latin typeface="Verdana"/>
                <a:cs typeface="Verdana"/>
              </a:rPr>
              <a:t>87.3%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0" dirty="0">
                <a:solidFill>
                  <a:schemeClr val="bg1"/>
                </a:solidFill>
                <a:latin typeface="Verdana"/>
                <a:cs typeface="Verdana"/>
              </a:rPr>
              <a:t>8.2%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0" dirty="0">
                <a:solidFill>
                  <a:schemeClr val="bg1"/>
                </a:solidFill>
                <a:latin typeface="Verdana"/>
                <a:cs typeface="Verdana"/>
              </a:rPr>
              <a:t>2.5%</a:t>
            </a:r>
            <a:endParaRPr sz="1000" dirty="0">
              <a:solidFill>
                <a:schemeClr val="bg1"/>
              </a:solidFill>
              <a:latin typeface="Verdana"/>
              <a:cs typeface="Verdana"/>
            </a:endParaRPr>
          </a:p>
        </p:txBody>
      </p:sp>
      <p:sp>
        <p:nvSpPr>
          <p:cNvPr id="5" name="object 5"/>
          <p:cNvSpPr txBox="1"/>
          <p:nvPr/>
        </p:nvSpPr>
        <p:spPr>
          <a:xfrm>
            <a:off x="9205721" y="1845056"/>
            <a:ext cx="2013584"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sz="1000" b="1" spc="-35" dirty="0">
                <a:solidFill>
                  <a:schemeClr val="bg1"/>
                </a:solidFill>
                <a:latin typeface="Verdana"/>
                <a:cs typeface="Verdana"/>
              </a:rPr>
              <a:t> </a:t>
            </a:r>
            <a:r>
              <a:rPr lang="it-IT" sz="900" dirty="0">
                <a:solidFill>
                  <a:schemeClr val="accent2"/>
                </a:solidFill>
                <a:latin typeface="Verdana"/>
                <a:cs typeface="Verdana"/>
              </a:rPr>
              <a:t>4521</a:t>
            </a:r>
            <a:r>
              <a:rPr lang="it-IT" sz="900" spc="-30" dirty="0">
                <a:solidFill>
                  <a:schemeClr val="accent2"/>
                </a:solidFill>
                <a:latin typeface="Verdana"/>
                <a:cs typeface="Verdana"/>
              </a:rPr>
              <a:t> </a:t>
            </a:r>
            <a:r>
              <a:rPr lang="it-IT" sz="900" dirty="0">
                <a:solidFill>
                  <a:schemeClr val="accent2"/>
                </a:solidFill>
                <a:latin typeface="Verdana"/>
                <a:cs typeface="Verdana"/>
              </a:rPr>
              <a:t>[</a:t>
            </a:r>
            <a:r>
              <a:rPr lang="it-IT" sz="900" dirty="0" err="1">
                <a:solidFill>
                  <a:schemeClr val="accent2"/>
                </a:solidFill>
                <a:latin typeface="Verdana"/>
                <a:cs typeface="Verdana"/>
              </a:rPr>
              <a:t>Ich</a:t>
            </a:r>
            <a:r>
              <a:rPr lang="it-IT" sz="900" dirty="0">
                <a:solidFill>
                  <a:schemeClr val="accent2"/>
                </a:solidFill>
                <a:latin typeface="Verdana"/>
                <a:cs typeface="Verdana"/>
              </a:rPr>
              <a:t>]:</a:t>
            </a:r>
            <a:r>
              <a:rPr lang="it-IT" sz="900" spc="-35" dirty="0">
                <a:solidFill>
                  <a:schemeClr val="accent2"/>
                </a:solidFill>
                <a:latin typeface="Verdana"/>
                <a:cs typeface="Verdana"/>
              </a:rPr>
              <a:t> </a:t>
            </a:r>
            <a:r>
              <a:rPr lang="it-IT" sz="900" spc="-10" dirty="0">
                <a:solidFill>
                  <a:schemeClr val="accent2"/>
                </a:solidFill>
                <a:latin typeface="Verdana"/>
                <a:cs typeface="Verdana"/>
              </a:rPr>
              <a:t>87.3%</a:t>
            </a:r>
            <a:endParaRPr sz="900" dirty="0">
              <a:solidFill>
                <a:schemeClr val="accent2"/>
              </a:solidFill>
              <a:latin typeface="Verdana"/>
              <a:cs typeface="Verdana"/>
            </a:endParaRPr>
          </a:p>
        </p:txBody>
      </p:sp>
      <p:sp>
        <p:nvSpPr>
          <p:cNvPr id="6" name="object 6"/>
          <p:cNvSpPr txBox="1"/>
          <p:nvPr/>
        </p:nvSpPr>
        <p:spPr>
          <a:xfrm>
            <a:off x="4346575" y="2911500"/>
            <a:ext cx="1212215" cy="756920"/>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25" dirty="0">
                <a:solidFill>
                  <a:schemeClr val="bg1"/>
                </a:solidFill>
                <a:latin typeface="Verdana"/>
                <a:cs typeface="Verdana"/>
              </a:rPr>
              <a:t>8.7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25" dirty="0">
                <a:solidFill>
                  <a:schemeClr val="bg1"/>
                </a:solidFill>
                <a:latin typeface="Verdana"/>
                <a:cs typeface="Verdana"/>
              </a:rPr>
              <a:t>5.2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5" dirty="0">
                <a:solidFill>
                  <a:schemeClr val="bg1"/>
                </a:solidFill>
                <a:latin typeface="Verdana"/>
                <a:cs typeface="Verdana"/>
              </a:rPr>
              <a:t>3.1</a:t>
            </a:r>
            <a:endParaRPr sz="1000" dirty="0">
              <a:solidFill>
                <a:schemeClr val="bg1"/>
              </a:solidFill>
              <a:latin typeface="Verdana"/>
              <a:cs typeface="Verdana"/>
            </a:endParaRPr>
          </a:p>
        </p:txBody>
      </p:sp>
      <p:sp>
        <p:nvSpPr>
          <p:cNvPr id="7" name="object 7"/>
          <p:cNvSpPr txBox="1"/>
          <p:nvPr/>
        </p:nvSpPr>
        <p:spPr>
          <a:xfrm>
            <a:off x="7090029" y="2911500"/>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10" dirty="0">
                <a:solidFill>
                  <a:schemeClr val="bg1"/>
                </a:solidFill>
                <a:latin typeface="Verdana"/>
                <a:cs typeface="Verdana"/>
              </a:rPr>
              <a:t>76.4%</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10" dirty="0">
                <a:solidFill>
                  <a:schemeClr val="bg1"/>
                </a:solidFill>
                <a:latin typeface="Verdana"/>
                <a:cs typeface="Verdana"/>
              </a:rPr>
              <a:t>18.3%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0" dirty="0">
                <a:solidFill>
                  <a:schemeClr val="bg1"/>
                </a:solidFill>
                <a:latin typeface="Verdana"/>
                <a:cs typeface="Verdana"/>
              </a:rPr>
              <a:t>5.3%</a:t>
            </a:r>
            <a:endParaRPr sz="1000" dirty="0">
              <a:solidFill>
                <a:schemeClr val="bg1"/>
              </a:solidFill>
              <a:latin typeface="Verdana"/>
              <a:cs typeface="Verdana"/>
            </a:endParaRPr>
          </a:p>
        </p:txBody>
      </p:sp>
      <p:sp>
        <p:nvSpPr>
          <p:cNvPr id="8" name="object 8"/>
          <p:cNvSpPr txBox="1"/>
          <p:nvPr/>
        </p:nvSpPr>
        <p:spPr>
          <a:xfrm>
            <a:off x="9205720" y="2942589"/>
            <a:ext cx="2452879"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dirty="0">
                <a:solidFill>
                  <a:schemeClr val="bg1"/>
                </a:solidFill>
                <a:latin typeface="Verdana"/>
                <a:cs typeface="Verdana"/>
              </a:rPr>
              <a:t> </a:t>
            </a:r>
            <a:r>
              <a:rPr lang="it-IT" sz="900" dirty="0">
                <a:solidFill>
                  <a:srgbClr val="00B050"/>
                </a:solidFill>
                <a:latin typeface="Verdana"/>
                <a:cs typeface="Verdana"/>
              </a:rPr>
              <a:t>2834</a:t>
            </a:r>
            <a:r>
              <a:rPr lang="it-IT" sz="900" spc="-20" dirty="0">
                <a:solidFill>
                  <a:srgbClr val="00B050"/>
                </a:solidFill>
                <a:latin typeface="Verdana"/>
                <a:cs typeface="Verdana"/>
              </a:rPr>
              <a:t> </a:t>
            </a:r>
            <a:r>
              <a:rPr lang="it-IT" sz="900" dirty="0">
                <a:solidFill>
                  <a:srgbClr val="00B050"/>
                </a:solidFill>
                <a:latin typeface="Verdana"/>
                <a:cs typeface="Verdana"/>
              </a:rPr>
              <a:t>[</a:t>
            </a:r>
            <a:r>
              <a:rPr lang="it-IT" sz="900" dirty="0" err="1">
                <a:solidFill>
                  <a:srgbClr val="00B050"/>
                </a:solidFill>
                <a:latin typeface="Verdana"/>
                <a:cs typeface="Verdana"/>
              </a:rPr>
              <a:t>liebe</a:t>
            </a:r>
            <a:r>
              <a:rPr lang="it-IT" sz="900" dirty="0">
                <a:solidFill>
                  <a:srgbClr val="00B050"/>
                </a:solidFill>
                <a:latin typeface="Verdana"/>
                <a:cs typeface="Verdana"/>
              </a:rPr>
              <a:t>]:</a:t>
            </a:r>
            <a:r>
              <a:rPr lang="it-IT" sz="900" spc="-50" dirty="0">
                <a:solidFill>
                  <a:srgbClr val="00B050"/>
                </a:solidFill>
                <a:latin typeface="Verdana"/>
                <a:cs typeface="Verdana"/>
              </a:rPr>
              <a:t> </a:t>
            </a:r>
            <a:r>
              <a:rPr lang="it-IT" sz="900" spc="-10" dirty="0">
                <a:solidFill>
                  <a:srgbClr val="00B050"/>
                </a:solidFill>
                <a:latin typeface="Verdana"/>
                <a:cs typeface="Verdana"/>
              </a:rPr>
              <a:t>76.4%</a:t>
            </a:r>
            <a:endParaRPr sz="900" dirty="0">
              <a:solidFill>
                <a:srgbClr val="00B050"/>
              </a:solidFill>
              <a:latin typeface="Verdana"/>
              <a:cs typeface="Verdana"/>
            </a:endParaRPr>
          </a:p>
        </p:txBody>
      </p:sp>
      <p:sp>
        <p:nvSpPr>
          <p:cNvPr id="9" name="object 9"/>
          <p:cNvSpPr txBox="1"/>
          <p:nvPr/>
        </p:nvSpPr>
        <p:spPr>
          <a:xfrm>
            <a:off x="4346575" y="4009161"/>
            <a:ext cx="1636395" cy="756920"/>
          </a:xfrm>
          <a:prstGeom prst="rect">
            <a:avLst/>
          </a:prstGeom>
        </p:spPr>
        <p:txBody>
          <a:bodyPr vert="horz" wrap="square" lIns="0" tIns="43180" rIns="0" bIns="0" rtlCol="0">
            <a:spAutoFit/>
          </a:bodyPr>
          <a:lstStyle/>
          <a:p>
            <a:pPr marL="12700">
              <a:lnSpc>
                <a:spcPct val="100000"/>
              </a:lnSpc>
              <a:spcBef>
                <a:spcPts val="34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7654</a:t>
            </a:r>
            <a:r>
              <a:rPr sz="1000" spc="25" dirty="0">
                <a:solidFill>
                  <a:schemeClr val="bg1"/>
                </a:solidFill>
                <a:latin typeface="Verdana"/>
                <a:cs typeface="Verdana"/>
              </a:rPr>
              <a:t> </a:t>
            </a:r>
            <a:r>
              <a:rPr sz="1000" spc="-10" dirty="0">
                <a:solidFill>
                  <a:schemeClr val="bg1"/>
                </a:solidFill>
                <a:latin typeface="Verdana"/>
                <a:cs typeface="Verdana"/>
              </a:rPr>
              <a:t>[maschinelles]:</a:t>
            </a:r>
            <a:r>
              <a:rPr sz="1000" spc="15" dirty="0">
                <a:solidFill>
                  <a:schemeClr val="bg1"/>
                </a:solidFill>
                <a:latin typeface="Verdana"/>
                <a:cs typeface="Verdana"/>
              </a:rPr>
              <a:t> </a:t>
            </a:r>
            <a:r>
              <a:rPr sz="1000" spc="-25" dirty="0">
                <a:solidFill>
                  <a:schemeClr val="bg1"/>
                </a:solidFill>
                <a:latin typeface="Verdana"/>
                <a:cs typeface="Verdana"/>
              </a:rPr>
              <a:t>9.1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5" dirty="0">
                <a:solidFill>
                  <a:schemeClr val="bg1"/>
                </a:solidFill>
                <a:latin typeface="Verdana"/>
                <a:cs typeface="Verdana"/>
              </a:rPr>
              <a:t>6.8</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5" dirty="0">
                <a:solidFill>
                  <a:schemeClr val="bg1"/>
                </a:solidFill>
                <a:latin typeface="Verdana"/>
                <a:cs typeface="Verdana"/>
              </a:rPr>
              <a:t>4.2</a:t>
            </a:r>
            <a:endParaRPr sz="1000" dirty="0">
              <a:solidFill>
                <a:schemeClr val="bg1"/>
              </a:solidFill>
              <a:latin typeface="Verdana"/>
              <a:cs typeface="Verdana"/>
            </a:endParaRPr>
          </a:p>
        </p:txBody>
      </p:sp>
      <p:sp>
        <p:nvSpPr>
          <p:cNvPr id="10" name="object 10"/>
          <p:cNvSpPr txBox="1"/>
          <p:nvPr/>
        </p:nvSpPr>
        <p:spPr>
          <a:xfrm>
            <a:off x="7090029" y="4009161"/>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7654</a:t>
            </a:r>
            <a:r>
              <a:rPr sz="1000" spc="-50" dirty="0">
                <a:solidFill>
                  <a:schemeClr val="bg1"/>
                </a:solidFill>
                <a:latin typeface="Verdana"/>
                <a:cs typeface="Verdana"/>
              </a:rPr>
              <a:t> </a:t>
            </a:r>
            <a:r>
              <a:rPr sz="1000" dirty="0">
                <a:solidFill>
                  <a:schemeClr val="bg1"/>
                </a:solidFill>
                <a:latin typeface="Verdana"/>
                <a:cs typeface="Verdana"/>
              </a:rPr>
              <a:t>[maschinelles]:</a:t>
            </a:r>
            <a:r>
              <a:rPr sz="1000" spc="-55" dirty="0">
                <a:solidFill>
                  <a:schemeClr val="bg1"/>
                </a:solidFill>
                <a:latin typeface="Verdana"/>
                <a:cs typeface="Verdana"/>
              </a:rPr>
              <a:t> </a:t>
            </a:r>
            <a:r>
              <a:rPr sz="1000" spc="-10" dirty="0">
                <a:solidFill>
                  <a:schemeClr val="bg1"/>
                </a:solidFill>
                <a:latin typeface="Verdana"/>
                <a:cs typeface="Verdana"/>
              </a:rPr>
              <a:t>68.9%</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0" dirty="0">
                <a:solidFill>
                  <a:schemeClr val="bg1"/>
                </a:solidFill>
                <a:latin typeface="Verdana"/>
                <a:cs typeface="Verdana"/>
              </a:rPr>
              <a:t>24.7%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0" dirty="0">
                <a:solidFill>
                  <a:schemeClr val="bg1"/>
                </a:solidFill>
                <a:latin typeface="Verdana"/>
                <a:cs typeface="Verdana"/>
              </a:rPr>
              <a:t>6.4%</a:t>
            </a:r>
            <a:endParaRPr sz="1000" dirty="0">
              <a:solidFill>
                <a:schemeClr val="bg1"/>
              </a:solidFill>
              <a:latin typeface="Verdana"/>
              <a:cs typeface="Verdana"/>
            </a:endParaRPr>
          </a:p>
        </p:txBody>
      </p:sp>
      <p:sp>
        <p:nvSpPr>
          <p:cNvPr id="11" name="object 11"/>
          <p:cNvSpPr txBox="1"/>
          <p:nvPr/>
        </p:nvSpPr>
        <p:spPr>
          <a:xfrm>
            <a:off x="9205721" y="4040251"/>
            <a:ext cx="2452878"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dirty="0">
                <a:solidFill>
                  <a:schemeClr val="bg1"/>
                </a:solidFill>
                <a:latin typeface="Verdana"/>
                <a:cs typeface="Verdana"/>
              </a:rPr>
              <a:t> </a:t>
            </a:r>
            <a:r>
              <a:rPr lang="it-IT" sz="900" dirty="0">
                <a:solidFill>
                  <a:srgbClr val="C00000"/>
                </a:solidFill>
                <a:latin typeface="Verdana"/>
                <a:cs typeface="Verdana"/>
              </a:rPr>
              <a:t>7654</a:t>
            </a:r>
            <a:r>
              <a:rPr lang="it-IT" sz="900" spc="-50" dirty="0">
                <a:solidFill>
                  <a:srgbClr val="C00000"/>
                </a:solidFill>
                <a:latin typeface="Verdana"/>
                <a:cs typeface="Verdana"/>
              </a:rPr>
              <a:t> </a:t>
            </a:r>
            <a:r>
              <a:rPr lang="it-IT" sz="900" dirty="0">
                <a:solidFill>
                  <a:srgbClr val="C00000"/>
                </a:solidFill>
                <a:latin typeface="Verdana"/>
                <a:cs typeface="Verdana"/>
              </a:rPr>
              <a:t>[</a:t>
            </a:r>
            <a:r>
              <a:rPr lang="it-IT" sz="900" dirty="0" err="1">
                <a:solidFill>
                  <a:srgbClr val="C00000"/>
                </a:solidFill>
                <a:latin typeface="Verdana"/>
                <a:cs typeface="Verdana"/>
              </a:rPr>
              <a:t>maschinelles</a:t>
            </a:r>
            <a:r>
              <a:rPr lang="it-IT" sz="900" dirty="0">
                <a:solidFill>
                  <a:srgbClr val="C00000"/>
                </a:solidFill>
                <a:latin typeface="Verdana"/>
                <a:cs typeface="Verdana"/>
              </a:rPr>
              <a:t>]:</a:t>
            </a:r>
            <a:r>
              <a:rPr lang="it-IT" sz="900" spc="-55" dirty="0">
                <a:solidFill>
                  <a:srgbClr val="C00000"/>
                </a:solidFill>
                <a:latin typeface="Verdana"/>
                <a:cs typeface="Verdana"/>
              </a:rPr>
              <a:t> </a:t>
            </a:r>
            <a:r>
              <a:rPr lang="it-IT" sz="900" spc="-10" dirty="0">
                <a:solidFill>
                  <a:srgbClr val="C00000"/>
                </a:solidFill>
                <a:latin typeface="Verdana"/>
                <a:cs typeface="Verdana"/>
              </a:rPr>
              <a:t>68.9%</a:t>
            </a:r>
            <a:endParaRPr sz="900" dirty="0">
              <a:solidFill>
                <a:srgbClr val="C00000"/>
              </a:solidFill>
              <a:latin typeface="Verdana"/>
              <a:cs typeface="Verdana"/>
            </a:endParaRPr>
          </a:p>
        </p:txBody>
      </p:sp>
      <p:sp>
        <p:nvSpPr>
          <p:cNvPr id="12" name="object 12"/>
          <p:cNvSpPr txBox="1"/>
          <p:nvPr/>
        </p:nvSpPr>
        <p:spPr>
          <a:xfrm>
            <a:off x="4346575" y="5106441"/>
            <a:ext cx="1438275" cy="757555"/>
          </a:xfrm>
          <a:prstGeom prst="rect">
            <a:avLst/>
          </a:prstGeom>
        </p:spPr>
        <p:txBody>
          <a:bodyPr vert="horz" wrap="square" lIns="0" tIns="12700" rIns="0" bIns="0" rtlCol="0">
            <a:spAutoFit/>
          </a:bodyPr>
          <a:lstStyle/>
          <a:p>
            <a:pPr marL="12700" marR="18669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25" dirty="0">
                <a:solidFill>
                  <a:schemeClr val="bg1"/>
                </a:solidFill>
                <a:latin typeface="Verdana"/>
                <a:cs typeface="Verdana"/>
              </a:rPr>
              <a:t>9.5</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25" dirty="0">
                <a:solidFill>
                  <a:schemeClr val="bg1"/>
                </a:solidFill>
                <a:latin typeface="Verdana"/>
                <a:cs typeface="Verdana"/>
              </a:rPr>
              <a:t>4.1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5" dirty="0">
                <a:solidFill>
                  <a:schemeClr val="bg1"/>
                </a:solidFill>
                <a:latin typeface="Verdana"/>
                <a:cs typeface="Verdana"/>
              </a:rPr>
              <a:t>3.3</a:t>
            </a:r>
            <a:endParaRPr sz="1000" dirty="0">
              <a:solidFill>
                <a:schemeClr val="bg1"/>
              </a:solidFill>
              <a:latin typeface="Verdana"/>
              <a:cs typeface="Verdana"/>
            </a:endParaRPr>
          </a:p>
        </p:txBody>
      </p:sp>
      <p:sp>
        <p:nvSpPr>
          <p:cNvPr id="13" name="object 13"/>
          <p:cNvSpPr txBox="1"/>
          <p:nvPr/>
        </p:nvSpPr>
        <p:spPr>
          <a:xfrm>
            <a:off x="7090029" y="5106441"/>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10" dirty="0">
                <a:solidFill>
                  <a:schemeClr val="bg1"/>
                </a:solidFill>
                <a:latin typeface="Verdana"/>
                <a:cs typeface="Verdana"/>
              </a:rPr>
              <a:t>82.1%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10" dirty="0">
                <a:solidFill>
                  <a:schemeClr val="bg1"/>
                </a:solidFill>
                <a:latin typeface="Verdana"/>
                <a:cs typeface="Verdana"/>
              </a:rPr>
              <a:t>11.2%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0" dirty="0">
                <a:solidFill>
                  <a:schemeClr val="bg1"/>
                </a:solidFill>
                <a:latin typeface="Verdana"/>
                <a:cs typeface="Verdana"/>
              </a:rPr>
              <a:t>6.7%</a:t>
            </a:r>
            <a:endParaRPr sz="1000" dirty="0">
              <a:solidFill>
                <a:schemeClr val="bg1"/>
              </a:solidFill>
              <a:latin typeface="Verdana"/>
              <a:cs typeface="Verdana"/>
            </a:endParaRPr>
          </a:p>
        </p:txBody>
      </p:sp>
      <p:sp>
        <p:nvSpPr>
          <p:cNvPr id="14" name="object 14"/>
          <p:cNvSpPr txBox="1"/>
          <p:nvPr/>
        </p:nvSpPr>
        <p:spPr>
          <a:xfrm>
            <a:off x="9205720" y="5137530"/>
            <a:ext cx="2297940"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spc="-10" dirty="0">
                <a:solidFill>
                  <a:schemeClr val="bg1"/>
                </a:solidFill>
                <a:latin typeface="Verdana"/>
                <a:cs typeface="Verdana"/>
              </a:rPr>
              <a:t> </a:t>
            </a:r>
            <a:r>
              <a:rPr lang="it-IT" sz="900" dirty="0">
                <a:solidFill>
                  <a:schemeClr val="tx2">
                    <a:lumMod val="50000"/>
                    <a:lumOff val="50000"/>
                  </a:schemeClr>
                </a:solidFill>
                <a:latin typeface="Verdana"/>
                <a:cs typeface="Verdana"/>
              </a:rPr>
              <a:t>4123</a:t>
            </a:r>
            <a:r>
              <a:rPr lang="it-IT" sz="900" spc="-40" dirty="0">
                <a:solidFill>
                  <a:schemeClr val="tx2">
                    <a:lumMod val="50000"/>
                    <a:lumOff val="50000"/>
                  </a:schemeClr>
                </a:solidFill>
                <a:latin typeface="Verdana"/>
                <a:cs typeface="Verdana"/>
              </a:rPr>
              <a:t> </a:t>
            </a:r>
            <a:r>
              <a:rPr lang="it-IT" sz="900" dirty="0">
                <a:solidFill>
                  <a:schemeClr val="tx2">
                    <a:lumMod val="50000"/>
                    <a:lumOff val="50000"/>
                  </a:schemeClr>
                </a:solidFill>
                <a:latin typeface="Verdana"/>
                <a:cs typeface="Verdana"/>
              </a:rPr>
              <a:t>[</a:t>
            </a:r>
            <a:r>
              <a:rPr lang="it-IT" sz="900" dirty="0" err="1">
                <a:solidFill>
                  <a:schemeClr val="tx2">
                    <a:lumMod val="50000"/>
                    <a:lumOff val="50000"/>
                  </a:schemeClr>
                </a:solidFill>
                <a:latin typeface="Verdana"/>
                <a:cs typeface="Verdana"/>
              </a:rPr>
              <a:t>Lernen</a:t>
            </a:r>
            <a:r>
              <a:rPr lang="it-IT" sz="900" dirty="0">
                <a:solidFill>
                  <a:schemeClr val="tx2">
                    <a:lumMod val="50000"/>
                    <a:lumOff val="50000"/>
                  </a:schemeClr>
                </a:solidFill>
                <a:latin typeface="Verdana"/>
                <a:cs typeface="Verdana"/>
              </a:rPr>
              <a:t>]:</a:t>
            </a:r>
            <a:r>
              <a:rPr lang="it-IT" sz="900" spc="-30" dirty="0">
                <a:solidFill>
                  <a:schemeClr val="tx2">
                    <a:lumMod val="50000"/>
                    <a:lumOff val="50000"/>
                  </a:schemeClr>
                </a:solidFill>
                <a:latin typeface="Verdana"/>
                <a:cs typeface="Verdana"/>
              </a:rPr>
              <a:t> </a:t>
            </a:r>
            <a:r>
              <a:rPr lang="it-IT" sz="900" spc="-10" dirty="0">
                <a:solidFill>
                  <a:schemeClr val="tx2">
                    <a:lumMod val="50000"/>
                    <a:lumOff val="50000"/>
                  </a:schemeClr>
                </a:solidFill>
                <a:latin typeface="Verdana"/>
                <a:cs typeface="Verdana"/>
              </a:rPr>
              <a:t>82.1%</a:t>
            </a:r>
            <a:endParaRPr sz="900" dirty="0">
              <a:solidFill>
                <a:schemeClr val="tx2">
                  <a:lumMod val="50000"/>
                  <a:lumOff val="50000"/>
                </a:schemeClr>
              </a:solidFill>
              <a:latin typeface="Verdana"/>
              <a:cs typeface="Verdana"/>
            </a:endParaRPr>
          </a:p>
        </p:txBody>
      </p:sp>
      <p:sp>
        <p:nvSpPr>
          <p:cNvPr id="15" name="object 15"/>
          <p:cNvSpPr txBox="1"/>
          <p:nvPr/>
        </p:nvSpPr>
        <p:spPr>
          <a:xfrm>
            <a:off x="702360" y="1218691"/>
            <a:ext cx="7448550" cy="330835"/>
          </a:xfrm>
          <a:prstGeom prst="rect">
            <a:avLst/>
          </a:prstGeom>
        </p:spPr>
        <p:txBody>
          <a:bodyPr vert="horz" wrap="square" lIns="0" tIns="13335" rIns="0" bIns="0" rtlCol="0">
            <a:spAutoFit/>
          </a:bodyPr>
          <a:lstStyle/>
          <a:p>
            <a:pPr marL="1270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p:txBody>
      </p:sp>
      <p:pic>
        <p:nvPicPr>
          <p:cNvPr id="17" name="object 17"/>
          <p:cNvPicPr/>
          <p:nvPr/>
        </p:nvPicPr>
        <p:blipFill>
          <a:blip r:embed="rId2" cstate="print"/>
          <a:stretch>
            <a:fillRect/>
          </a:stretch>
        </p:blipFill>
        <p:spPr>
          <a:xfrm>
            <a:off x="3143630" y="1844878"/>
            <a:ext cx="917067" cy="692302"/>
          </a:xfrm>
          <a:prstGeom prst="rect">
            <a:avLst/>
          </a:prstGeom>
        </p:spPr>
      </p:pic>
      <p:pic>
        <p:nvPicPr>
          <p:cNvPr id="18" name="object 18"/>
          <p:cNvPicPr/>
          <p:nvPr/>
        </p:nvPicPr>
        <p:blipFill>
          <a:blip r:embed="rId2" cstate="print"/>
          <a:stretch>
            <a:fillRect/>
          </a:stretch>
        </p:blipFill>
        <p:spPr>
          <a:xfrm>
            <a:off x="3143630" y="2924886"/>
            <a:ext cx="917067" cy="692302"/>
          </a:xfrm>
          <a:prstGeom prst="rect">
            <a:avLst/>
          </a:prstGeom>
        </p:spPr>
      </p:pic>
      <p:pic>
        <p:nvPicPr>
          <p:cNvPr id="19" name="object 19"/>
          <p:cNvPicPr/>
          <p:nvPr/>
        </p:nvPicPr>
        <p:blipFill>
          <a:blip r:embed="rId2" cstate="print"/>
          <a:stretch>
            <a:fillRect/>
          </a:stretch>
        </p:blipFill>
        <p:spPr>
          <a:xfrm>
            <a:off x="3143630" y="4111701"/>
            <a:ext cx="917067" cy="692302"/>
          </a:xfrm>
          <a:prstGeom prst="rect">
            <a:avLst/>
          </a:prstGeom>
        </p:spPr>
      </p:pic>
      <p:pic>
        <p:nvPicPr>
          <p:cNvPr id="20" name="object 20"/>
          <p:cNvPicPr/>
          <p:nvPr/>
        </p:nvPicPr>
        <p:blipFill>
          <a:blip r:embed="rId2" cstate="print"/>
          <a:stretch>
            <a:fillRect/>
          </a:stretch>
        </p:blipFill>
        <p:spPr>
          <a:xfrm>
            <a:off x="3143630" y="5230952"/>
            <a:ext cx="917067" cy="692302"/>
          </a:xfrm>
          <a:prstGeom prst="rect">
            <a:avLst/>
          </a:prstGeom>
        </p:spPr>
      </p:pic>
      <p:pic>
        <p:nvPicPr>
          <p:cNvPr id="21" name="object 21"/>
          <p:cNvPicPr/>
          <p:nvPr/>
        </p:nvPicPr>
        <p:blipFill>
          <a:blip r:embed="rId3" cstate="print"/>
          <a:stretch>
            <a:fillRect/>
          </a:stretch>
        </p:blipFill>
        <p:spPr>
          <a:xfrm>
            <a:off x="6076696" y="1795335"/>
            <a:ext cx="917067" cy="751014"/>
          </a:xfrm>
          <a:prstGeom prst="rect">
            <a:avLst/>
          </a:prstGeom>
        </p:spPr>
      </p:pic>
      <p:pic>
        <p:nvPicPr>
          <p:cNvPr id="22" name="object 22"/>
          <p:cNvPicPr/>
          <p:nvPr/>
        </p:nvPicPr>
        <p:blipFill>
          <a:blip r:embed="rId3" cstate="print"/>
          <a:stretch>
            <a:fillRect/>
          </a:stretch>
        </p:blipFill>
        <p:spPr>
          <a:xfrm>
            <a:off x="6076696" y="2866199"/>
            <a:ext cx="917067" cy="751014"/>
          </a:xfrm>
          <a:prstGeom prst="rect">
            <a:avLst/>
          </a:prstGeom>
        </p:spPr>
      </p:pic>
      <p:pic>
        <p:nvPicPr>
          <p:cNvPr id="23" name="object 23"/>
          <p:cNvPicPr/>
          <p:nvPr/>
        </p:nvPicPr>
        <p:blipFill>
          <a:blip r:embed="rId3" cstate="print"/>
          <a:stretch>
            <a:fillRect/>
          </a:stretch>
        </p:blipFill>
        <p:spPr>
          <a:xfrm>
            <a:off x="6076696" y="4062158"/>
            <a:ext cx="917067" cy="751014"/>
          </a:xfrm>
          <a:prstGeom prst="rect">
            <a:avLst/>
          </a:prstGeom>
        </p:spPr>
      </p:pic>
      <p:pic>
        <p:nvPicPr>
          <p:cNvPr id="24" name="object 24"/>
          <p:cNvPicPr/>
          <p:nvPr/>
        </p:nvPicPr>
        <p:blipFill>
          <a:blip r:embed="rId3" cstate="print"/>
          <a:stretch>
            <a:fillRect/>
          </a:stretch>
        </p:blipFill>
        <p:spPr>
          <a:xfrm>
            <a:off x="6070853" y="5181409"/>
            <a:ext cx="917067" cy="75101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7725409" cy="113728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1515"/>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65" dirty="0">
                <a:solidFill>
                  <a:schemeClr val="bg1"/>
                </a:solidFill>
                <a:latin typeface="Verdana"/>
                <a:cs typeface="Verdana"/>
              </a:rPr>
              <a:t> </a:t>
            </a:r>
            <a:r>
              <a:rPr sz="2000" b="1" dirty="0">
                <a:solidFill>
                  <a:schemeClr val="bg1"/>
                </a:solidFill>
                <a:latin typeface="Verdana"/>
                <a:cs typeface="Verdana"/>
              </a:rPr>
              <a:t>7</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Convert</a:t>
            </a:r>
            <a:r>
              <a:rPr sz="2000" spc="-75" dirty="0">
                <a:solidFill>
                  <a:schemeClr val="bg1"/>
                </a:solidFill>
                <a:latin typeface="Verdana"/>
                <a:cs typeface="Verdana"/>
              </a:rPr>
              <a:t> </a:t>
            </a:r>
            <a:r>
              <a:rPr sz="2000" dirty="0">
                <a:solidFill>
                  <a:schemeClr val="bg1"/>
                </a:solidFill>
                <a:latin typeface="Verdana"/>
                <a:cs typeface="Verdana"/>
              </a:rPr>
              <a:t>token</a:t>
            </a:r>
            <a:r>
              <a:rPr sz="2000" spc="-50" dirty="0">
                <a:solidFill>
                  <a:schemeClr val="bg1"/>
                </a:solidFill>
                <a:latin typeface="Verdana"/>
                <a:cs typeface="Verdana"/>
              </a:rPr>
              <a:t> </a:t>
            </a:r>
            <a:r>
              <a:rPr sz="2000" dirty="0">
                <a:solidFill>
                  <a:schemeClr val="bg1"/>
                </a:solidFill>
                <a:latin typeface="Verdana"/>
                <a:cs typeface="Verdana"/>
              </a:rPr>
              <a:t>IDS</a:t>
            </a:r>
            <a:r>
              <a:rPr sz="2000" spc="-80" dirty="0">
                <a:solidFill>
                  <a:schemeClr val="bg1"/>
                </a:solidFill>
                <a:latin typeface="Verdana"/>
                <a:cs typeface="Verdana"/>
              </a:rPr>
              <a:t> </a:t>
            </a:r>
            <a:r>
              <a:rPr sz="2000" dirty="0">
                <a:solidFill>
                  <a:schemeClr val="bg1"/>
                </a:solidFill>
                <a:latin typeface="Verdana"/>
                <a:cs typeface="Verdana"/>
              </a:rPr>
              <a:t>into</a:t>
            </a:r>
            <a:r>
              <a:rPr sz="2000" spc="-75" dirty="0">
                <a:solidFill>
                  <a:schemeClr val="bg1"/>
                </a:solidFill>
                <a:latin typeface="Verdana"/>
                <a:cs typeface="Verdana"/>
              </a:rPr>
              <a:t> </a:t>
            </a:r>
            <a:r>
              <a:rPr sz="2000" dirty="0">
                <a:solidFill>
                  <a:schemeClr val="bg1"/>
                </a:solidFill>
                <a:latin typeface="Verdana"/>
                <a:cs typeface="Verdana"/>
              </a:rPr>
              <a:t>words</a:t>
            </a:r>
            <a:r>
              <a:rPr sz="2000" spc="-6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55" dirty="0">
                <a:solidFill>
                  <a:schemeClr val="bg1"/>
                </a:solidFill>
                <a:latin typeface="Verdana"/>
                <a:cs typeface="Verdana"/>
              </a:rPr>
              <a:t> </a:t>
            </a:r>
            <a:r>
              <a:rPr sz="2000" spc="-120" dirty="0">
                <a:solidFill>
                  <a:schemeClr val="bg1"/>
                </a:solidFill>
                <a:latin typeface="Verdana"/>
                <a:cs typeface="Verdana"/>
              </a:rPr>
              <a:t>De-</a:t>
            </a:r>
            <a:r>
              <a:rPr sz="2000" spc="-10" dirty="0">
                <a:solidFill>
                  <a:schemeClr val="bg1"/>
                </a:solidFill>
                <a:latin typeface="Verdana"/>
                <a:cs typeface="Verdana"/>
              </a:rPr>
              <a:t>Tokenization</a:t>
            </a:r>
            <a:endParaRPr sz="2000" dirty="0">
              <a:solidFill>
                <a:schemeClr val="bg1"/>
              </a:solidFill>
              <a:latin typeface="Verdana"/>
              <a:cs typeface="Verdana"/>
            </a:endParaRPr>
          </a:p>
        </p:txBody>
      </p:sp>
      <p:sp>
        <p:nvSpPr>
          <p:cNvPr id="3" name="object 3"/>
          <p:cNvSpPr txBox="1"/>
          <p:nvPr/>
        </p:nvSpPr>
        <p:spPr>
          <a:xfrm>
            <a:off x="1609596" y="2748634"/>
            <a:ext cx="1282700" cy="712311"/>
          </a:xfrm>
          <a:prstGeom prst="rect">
            <a:avLst/>
          </a:prstGeom>
        </p:spPr>
        <p:txBody>
          <a:bodyPr vert="horz" wrap="square" lIns="0" tIns="12700" rIns="0" bIns="0" rtlCol="0">
            <a:spAutoFit/>
          </a:bodyPr>
          <a:lstStyle/>
          <a:p>
            <a:pPr marL="12700" marR="5080">
              <a:lnSpc>
                <a:spcPct val="120000"/>
              </a:lnSpc>
              <a:spcBef>
                <a:spcPts val="100"/>
              </a:spcBef>
            </a:pPr>
            <a:r>
              <a:rPr sz="2000" spc="-50" dirty="0">
                <a:solidFill>
                  <a:schemeClr val="bg1"/>
                </a:solidFill>
                <a:latin typeface="Verdana"/>
                <a:cs typeface="Verdana"/>
              </a:rPr>
              <a:t>Token</a:t>
            </a:r>
            <a:r>
              <a:rPr sz="2000" spc="-100" dirty="0">
                <a:solidFill>
                  <a:schemeClr val="bg1"/>
                </a:solidFill>
                <a:latin typeface="Verdana"/>
                <a:cs typeface="Verdana"/>
              </a:rPr>
              <a:t> </a:t>
            </a:r>
            <a:r>
              <a:rPr sz="2000" spc="-25" dirty="0">
                <a:solidFill>
                  <a:schemeClr val="bg1"/>
                </a:solidFill>
                <a:latin typeface="Verdana"/>
                <a:cs typeface="Verdana"/>
              </a:rPr>
              <a:t>ID</a:t>
            </a:r>
            <a:r>
              <a:rPr sz="2000" spc="-25" dirty="0">
                <a:latin typeface="Verdana"/>
                <a:cs typeface="Verdana"/>
              </a:rPr>
              <a:t>s </a:t>
            </a:r>
            <a:r>
              <a:rPr sz="2000" spc="-20" dirty="0">
                <a:solidFill>
                  <a:schemeClr val="accent2"/>
                </a:solidFill>
                <a:latin typeface="Verdana"/>
                <a:cs typeface="Verdana"/>
              </a:rPr>
              <a:t>4521</a:t>
            </a:r>
            <a:endParaRPr sz="2000" dirty="0">
              <a:solidFill>
                <a:schemeClr val="accent2"/>
              </a:solidFill>
              <a:latin typeface="Verdana"/>
              <a:cs typeface="Verdana"/>
            </a:endParaRPr>
          </a:p>
        </p:txBody>
      </p:sp>
      <p:sp>
        <p:nvSpPr>
          <p:cNvPr id="4" name="object 4"/>
          <p:cNvSpPr txBox="1"/>
          <p:nvPr/>
        </p:nvSpPr>
        <p:spPr>
          <a:xfrm>
            <a:off x="3431794" y="3122422"/>
            <a:ext cx="666750"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00AF50"/>
                </a:solidFill>
                <a:latin typeface="Verdana"/>
                <a:cs typeface="Verdana"/>
              </a:rPr>
              <a:t>2834</a:t>
            </a:r>
            <a:endParaRPr sz="2000">
              <a:latin typeface="Verdana"/>
              <a:cs typeface="Verdana"/>
            </a:endParaRPr>
          </a:p>
        </p:txBody>
      </p:sp>
      <p:sp>
        <p:nvSpPr>
          <p:cNvPr id="5" name="object 5"/>
          <p:cNvSpPr txBox="1"/>
          <p:nvPr/>
        </p:nvSpPr>
        <p:spPr>
          <a:xfrm>
            <a:off x="5260975"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C00000"/>
                </a:solidFill>
                <a:latin typeface="Verdana"/>
                <a:cs typeface="Verdana"/>
              </a:rPr>
              <a:t>7654</a:t>
            </a:r>
            <a:endParaRPr sz="2000">
              <a:latin typeface="Verdana"/>
              <a:cs typeface="Verdana"/>
            </a:endParaRPr>
          </a:p>
        </p:txBody>
      </p:sp>
      <p:sp>
        <p:nvSpPr>
          <p:cNvPr id="6" name="object 6"/>
          <p:cNvSpPr txBox="1"/>
          <p:nvPr/>
        </p:nvSpPr>
        <p:spPr>
          <a:xfrm>
            <a:off x="8004429"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3333FF"/>
                </a:solidFill>
                <a:latin typeface="Verdana"/>
                <a:cs typeface="Verdana"/>
              </a:rPr>
              <a:t>4123</a:t>
            </a:r>
            <a:endParaRPr sz="2000" dirty="0">
              <a:latin typeface="Verdana"/>
              <a:cs typeface="Verdana"/>
            </a:endParaRPr>
          </a:p>
        </p:txBody>
      </p:sp>
      <p:sp>
        <p:nvSpPr>
          <p:cNvPr id="7" name="object 7"/>
          <p:cNvSpPr txBox="1"/>
          <p:nvPr/>
        </p:nvSpPr>
        <p:spPr>
          <a:xfrm>
            <a:off x="688340" y="3793972"/>
            <a:ext cx="6223635" cy="2220595"/>
          </a:xfrm>
          <a:prstGeom prst="rect">
            <a:avLst/>
          </a:prstGeom>
        </p:spPr>
        <p:txBody>
          <a:bodyPr vert="horz" wrap="square" lIns="0" tIns="73660" rIns="0" bIns="0" rtlCol="0">
            <a:spAutoFit/>
          </a:bodyPr>
          <a:lstStyle/>
          <a:p>
            <a:pPr marL="927100">
              <a:lnSpc>
                <a:spcPct val="100000"/>
              </a:lnSpc>
              <a:spcBef>
                <a:spcPts val="580"/>
              </a:spcBef>
            </a:pPr>
            <a:r>
              <a:rPr sz="2000" dirty="0">
                <a:solidFill>
                  <a:schemeClr val="bg1"/>
                </a:solidFill>
                <a:latin typeface="Verdana"/>
                <a:cs typeface="Verdana"/>
              </a:rPr>
              <a:t>Decoded</a:t>
            </a:r>
            <a:r>
              <a:rPr sz="2000" spc="-145" dirty="0">
                <a:solidFill>
                  <a:schemeClr val="bg1"/>
                </a:solidFill>
                <a:latin typeface="Verdana"/>
                <a:cs typeface="Verdana"/>
              </a:rPr>
              <a:t> </a:t>
            </a:r>
            <a:r>
              <a:rPr sz="2000" spc="-20" dirty="0">
                <a:solidFill>
                  <a:schemeClr val="bg1"/>
                </a:solidFill>
                <a:latin typeface="Verdana"/>
                <a:cs typeface="Verdana"/>
              </a:rPr>
              <a:t>Text</a:t>
            </a:r>
            <a:endParaRPr sz="2000" dirty="0">
              <a:solidFill>
                <a:schemeClr val="bg1"/>
              </a:solidFill>
              <a:latin typeface="Verdana"/>
              <a:cs typeface="Verdana"/>
            </a:endParaRPr>
          </a:p>
          <a:p>
            <a:pPr marL="927100">
              <a:lnSpc>
                <a:spcPct val="100000"/>
              </a:lnSpc>
              <a:spcBef>
                <a:spcPts val="480"/>
              </a:spcBef>
              <a:tabLst>
                <a:tab pos="2755900" algn="l"/>
                <a:tab pos="4584700" algn="l"/>
              </a:tabLst>
            </a:pPr>
            <a:r>
              <a:rPr sz="2000" spc="-25" dirty="0">
                <a:solidFill>
                  <a:schemeClr val="accent2"/>
                </a:solidFill>
                <a:latin typeface="Verdana"/>
                <a:cs typeface="Verdana"/>
              </a:rPr>
              <a:t>Ich</a:t>
            </a:r>
            <a:r>
              <a:rPr sz="2000" dirty="0">
                <a:solidFill>
                  <a:schemeClr val="bg1"/>
                </a:solidFill>
                <a:latin typeface="Verdana"/>
                <a:cs typeface="Verdana"/>
              </a:rPr>
              <a:t>	</a:t>
            </a:r>
            <a:r>
              <a:rPr sz="2000" spc="-10" dirty="0">
                <a:solidFill>
                  <a:srgbClr val="00B050"/>
                </a:solidFill>
                <a:latin typeface="Verdana"/>
                <a:cs typeface="Verdana"/>
              </a:rPr>
              <a:t>liebe</a:t>
            </a:r>
            <a:r>
              <a:rPr sz="2000" dirty="0">
                <a:solidFill>
                  <a:schemeClr val="bg1"/>
                </a:solidFill>
                <a:latin typeface="Verdana"/>
                <a:cs typeface="Verdana"/>
              </a:rPr>
              <a:t>	</a:t>
            </a:r>
            <a:r>
              <a:rPr sz="2000" spc="-10" dirty="0">
                <a:solidFill>
                  <a:srgbClr val="C00000"/>
                </a:solidFill>
                <a:latin typeface="Verdana"/>
                <a:cs typeface="Verdana"/>
              </a:rPr>
              <a:t>maschinelles</a:t>
            </a:r>
            <a:endParaRPr sz="2000" dirty="0">
              <a:solidFill>
                <a:srgbClr val="C00000"/>
              </a:solidFill>
              <a:latin typeface="Verdana"/>
              <a:cs typeface="Verdana"/>
            </a:endParaRPr>
          </a:p>
          <a:p>
            <a:pPr>
              <a:lnSpc>
                <a:spcPct val="100000"/>
              </a:lnSpc>
              <a:spcBef>
                <a:spcPts val="925"/>
              </a:spcBef>
            </a:pPr>
            <a:endParaRPr sz="2000" dirty="0">
              <a:solidFill>
                <a:schemeClr val="bg1"/>
              </a:solidFill>
              <a:latin typeface="Verdana"/>
              <a:cs typeface="Verdana"/>
            </a:endParaRPr>
          </a:p>
          <a:p>
            <a:pPr marL="12700">
              <a:lnSpc>
                <a:spcPct val="100000"/>
              </a:lnSpc>
            </a:pPr>
            <a:r>
              <a:rPr sz="2000" b="1" spc="-10" dirty="0">
                <a:solidFill>
                  <a:schemeClr val="bg1"/>
                </a:solidFill>
                <a:latin typeface="Verdana"/>
                <a:cs typeface="Verdana"/>
              </a:rPr>
              <a:t>Translation</a:t>
            </a:r>
            <a:r>
              <a:rPr sz="2000" spc="-10" dirty="0">
                <a:solidFill>
                  <a:schemeClr val="bg1"/>
                </a:solidFill>
                <a:latin typeface="Verdana"/>
                <a:cs typeface="Verdana"/>
              </a:rPr>
              <a:t>:</a:t>
            </a:r>
            <a:endParaRPr sz="2000" dirty="0">
              <a:solidFill>
                <a:schemeClr val="bg1"/>
              </a:solidFill>
              <a:latin typeface="Verdana"/>
              <a:cs typeface="Verdana"/>
            </a:endParaRPr>
          </a:p>
          <a:p>
            <a:pPr marL="12700">
              <a:lnSpc>
                <a:spcPct val="100000"/>
              </a:lnSpc>
              <a:spcBef>
                <a:spcPts val="480"/>
              </a:spcBef>
            </a:pPr>
            <a:r>
              <a:rPr sz="2000" dirty="0">
                <a:solidFill>
                  <a:schemeClr val="bg1"/>
                </a:solidFill>
                <a:latin typeface="Verdana"/>
                <a:cs typeface="Verdana"/>
              </a:rPr>
              <a:t>Input:</a:t>
            </a:r>
            <a:r>
              <a:rPr sz="2000" spc="-60" dirty="0">
                <a:solidFill>
                  <a:schemeClr val="bg1"/>
                </a:solidFill>
                <a:latin typeface="Verdana"/>
                <a:cs typeface="Verdana"/>
              </a:rPr>
              <a:t> </a:t>
            </a:r>
            <a:r>
              <a:rPr sz="2000" dirty="0">
                <a:solidFill>
                  <a:schemeClr val="bg1"/>
                </a:solidFill>
                <a:latin typeface="Verdana"/>
                <a:cs typeface="Verdana"/>
              </a:rPr>
              <a:t>"I</a:t>
            </a:r>
            <a:r>
              <a:rPr sz="2000" spc="-35" dirty="0">
                <a:solidFill>
                  <a:schemeClr val="bg1"/>
                </a:solidFill>
                <a:latin typeface="Verdana"/>
                <a:cs typeface="Verdana"/>
              </a:rPr>
              <a:t> </a:t>
            </a:r>
            <a:r>
              <a:rPr sz="2000" dirty="0">
                <a:solidFill>
                  <a:schemeClr val="bg1"/>
                </a:solidFill>
                <a:latin typeface="Verdana"/>
                <a:cs typeface="Verdana"/>
              </a:rPr>
              <a:t>love</a:t>
            </a:r>
            <a:r>
              <a:rPr sz="2000" spc="-40" dirty="0">
                <a:solidFill>
                  <a:schemeClr val="bg1"/>
                </a:solidFill>
                <a:latin typeface="Verdana"/>
                <a:cs typeface="Verdana"/>
              </a:rPr>
              <a:t> </a:t>
            </a:r>
            <a:r>
              <a:rPr sz="2000" dirty="0">
                <a:solidFill>
                  <a:schemeClr val="bg1"/>
                </a:solidFill>
                <a:latin typeface="Verdana"/>
                <a:cs typeface="Verdana"/>
              </a:rPr>
              <a:t>machine</a:t>
            </a:r>
            <a:r>
              <a:rPr sz="2000" spc="-45" dirty="0">
                <a:solidFill>
                  <a:schemeClr val="bg1"/>
                </a:solidFill>
                <a:latin typeface="Verdana"/>
                <a:cs typeface="Verdana"/>
              </a:rPr>
              <a:t> </a:t>
            </a:r>
            <a:r>
              <a:rPr sz="2000" spc="-10" dirty="0">
                <a:solidFill>
                  <a:schemeClr val="bg1"/>
                </a:solidFill>
                <a:latin typeface="Verdana"/>
                <a:cs typeface="Verdana"/>
              </a:rPr>
              <a:t>learning“</a:t>
            </a:r>
            <a:endParaRPr sz="2000" dirty="0">
              <a:solidFill>
                <a:schemeClr val="bg1"/>
              </a:solidFill>
              <a:latin typeface="Verdana"/>
              <a:cs typeface="Verdana"/>
            </a:endParaRPr>
          </a:p>
          <a:p>
            <a:pPr marL="12700">
              <a:lnSpc>
                <a:spcPct val="100000"/>
              </a:lnSpc>
              <a:spcBef>
                <a:spcPts val="484"/>
              </a:spcBef>
            </a:pPr>
            <a:r>
              <a:rPr sz="2000" dirty="0">
                <a:solidFill>
                  <a:schemeClr val="bg1"/>
                </a:solidFill>
                <a:latin typeface="Verdana"/>
                <a:cs typeface="Verdana"/>
              </a:rPr>
              <a:t>Output:</a:t>
            </a:r>
            <a:r>
              <a:rPr sz="2000" spc="-70" dirty="0">
                <a:solidFill>
                  <a:schemeClr val="bg1"/>
                </a:solidFill>
                <a:latin typeface="Verdana"/>
                <a:cs typeface="Verdana"/>
              </a:rPr>
              <a:t> </a:t>
            </a:r>
            <a:r>
              <a:rPr sz="2000" dirty="0">
                <a:solidFill>
                  <a:schemeClr val="bg1"/>
                </a:solidFill>
                <a:latin typeface="Verdana"/>
                <a:cs typeface="Verdana"/>
              </a:rPr>
              <a:t>"Ich</a:t>
            </a:r>
            <a:r>
              <a:rPr sz="2000" spc="-65" dirty="0">
                <a:solidFill>
                  <a:schemeClr val="bg1"/>
                </a:solidFill>
                <a:latin typeface="Verdana"/>
                <a:cs typeface="Verdana"/>
              </a:rPr>
              <a:t> </a:t>
            </a:r>
            <a:r>
              <a:rPr sz="2000" dirty="0">
                <a:solidFill>
                  <a:schemeClr val="bg1"/>
                </a:solidFill>
                <a:latin typeface="Verdana"/>
                <a:cs typeface="Verdana"/>
              </a:rPr>
              <a:t>liebe</a:t>
            </a:r>
            <a:r>
              <a:rPr sz="2000" spc="-30" dirty="0">
                <a:solidFill>
                  <a:schemeClr val="bg1"/>
                </a:solidFill>
                <a:latin typeface="Verdana"/>
                <a:cs typeface="Verdana"/>
              </a:rPr>
              <a:t> </a:t>
            </a:r>
            <a:r>
              <a:rPr sz="2000" dirty="0">
                <a:solidFill>
                  <a:schemeClr val="bg1"/>
                </a:solidFill>
                <a:latin typeface="Verdana"/>
                <a:cs typeface="Verdana"/>
              </a:rPr>
              <a:t>maschinelles</a:t>
            </a:r>
            <a:r>
              <a:rPr sz="2000" spc="-50" dirty="0">
                <a:solidFill>
                  <a:schemeClr val="bg1"/>
                </a:solidFill>
                <a:latin typeface="Verdana"/>
                <a:cs typeface="Verdana"/>
              </a:rPr>
              <a:t> </a:t>
            </a:r>
            <a:r>
              <a:rPr sz="2000" spc="-10" dirty="0">
                <a:solidFill>
                  <a:schemeClr val="bg1"/>
                </a:solidFill>
                <a:latin typeface="Verdana"/>
                <a:cs typeface="Verdana"/>
              </a:rPr>
              <a:t>Lernen"</a:t>
            </a:r>
            <a:endParaRPr sz="2000" dirty="0">
              <a:solidFill>
                <a:schemeClr val="bg1"/>
              </a:solidFill>
              <a:latin typeface="Verdana"/>
              <a:cs typeface="Verdana"/>
            </a:endParaRPr>
          </a:p>
        </p:txBody>
      </p:sp>
      <p:sp>
        <p:nvSpPr>
          <p:cNvPr id="8" name="object 8"/>
          <p:cNvSpPr txBox="1"/>
          <p:nvPr/>
        </p:nvSpPr>
        <p:spPr>
          <a:xfrm>
            <a:off x="8004429" y="4220083"/>
            <a:ext cx="90043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Lernen</a:t>
            </a:r>
            <a:endParaRPr sz="2000" dirty="0">
              <a:latin typeface="Verdana"/>
              <a:cs typeface="Verdana"/>
            </a:endParaRPr>
          </a:p>
        </p:txBody>
      </p:sp>
      <p:grpSp>
        <p:nvGrpSpPr>
          <p:cNvPr id="10" name="object 10"/>
          <p:cNvGrpSpPr/>
          <p:nvPr/>
        </p:nvGrpSpPr>
        <p:grpSpPr>
          <a:xfrm>
            <a:off x="4577460" y="3394964"/>
            <a:ext cx="459105" cy="589280"/>
            <a:chOff x="4577460" y="3394964"/>
            <a:chExt cx="459105" cy="589280"/>
          </a:xfrm>
        </p:grpSpPr>
        <p:sp>
          <p:nvSpPr>
            <p:cNvPr id="11" name="object 11"/>
            <p:cNvSpPr/>
            <p:nvPr/>
          </p:nvSpPr>
          <p:spPr>
            <a:xfrm>
              <a:off x="4583810" y="3401314"/>
              <a:ext cx="446405" cy="576580"/>
            </a:xfrm>
            <a:custGeom>
              <a:avLst/>
              <a:gdLst/>
              <a:ahLst/>
              <a:cxnLst/>
              <a:rect l="l" t="t" r="r" b="b"/>
              <a:pathLst>
                <a:path w="446404" h="576579">
                  <a:moveTo>
                    <a:pt x="334772" y="0"/>
                  </a:moveTo>
                  <a:lnTo>
                    <a:pt x="111633" y="0"/>
                  </a:lnTo>
                  <a:lnTo>
                    <a:pt x="111633" y="352933"/>
                  </a:lnTo>
                  <a:lnTo>
                    <a:pt x="0" y="352933"/>
                  </a:lnTo>
                  <a:lnTo>
                    <a:pt x="223138" y="576072"/>
                  </a:lnTo>
                  <a:lnTo>
                    <a:pt x="446277" y="352933"/>
                  </a:lnTo>
                  <a:lnTo>
                    <a:pt x="334772" y="352933"/>
                  </a:lnTo>
                  <a:lnTo>
                    <a:pt x="334772" y="0"/>
                  </a:lnTo>
                  <a:close/>
                </a:path>
              </a:pathLst>
            </a:custGeom>
            <a:solidFill>
              <a:srgbClr val="00AFEF"/>
            </a:solidFill>
          </p:spPr>
          <p:txBody>
            <a:bodyPr wrap="square" lIns="0" tIns="0" rIns="0" bIns="0" rtlCol="0"/>
            <a:lstStyle/>
            <a:p>
              <a:endParaRPr/>
            </a:p>
          </p:txBody>
        </p:sp>
        <p:sp>
          <p:nvSpPr>
            <p:cNvPr id="12" name="object 12"/>
            <p:cNvSpPr/>
            <p:nvPr/>
          </p:nvSpPr>
          <p:spPr>
            <a:xfrm>
              <a:off x="4583810" y="3401314"/>
              <a:ext cx="446405" cy="576580"/>
            </a:xfrm>
            <a:custGeom>
              <a:avLst/>
              <a:gdLst/>
              <a:ahLst/>
              <a:cxnLst/>
              <a:rect l="l" t="t" r="r" b="b"/>
              <a:pathLst>
                <a:path w="446404" h="576579">
                  <a:moveTo>
                    <a:pt x="0" y="352933"/>
                  </a:moveTo>
                  <a:lnTo>
                    <a:pt x="111633" y="352933"/>
                  </a:lnTo>
                  <a:lnTo>
                    <a:pt x="111633" y="0"/>
                  </a:lnTo>
                  <a:lnTo>
                    <a:pt x="334772" y="0"/>
                  </a:lnTo>
                  <a:lnTo>
                    <a:pt x="334772" y="352933"/>
                  </a:lnTo>
                  <a:lnTo>
                    <a:pt x="446277" y="352933"/>
                  </a:lnTo>
                  <a:lnTo>
                    <a:pt x="223138" y="576072"/>
                  </a:lnTo>
                  <a:lnTo>
                    <a:pt x="0" y="352933"/>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3DA617-43F8-D9FE-5247-5BBD15E5DC70}"/>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807E4B2-D37D-55E0-3BC5-ABF17315CDE6}"/>
              </a:ext>
            </a:extLst>
          </p:cNvPr>
          <p:cNvSpPr txBox="1"/>
          <p:nvPr/>
        </p:nvSpPr>
        <p:spPr>
          <a:xfrm>
            <a:off x="653142" y="762001"/>
            <a:ext cx="10885715" cy="861774"/>
          </a:xfrm>
          <a:prstGeom prst="rect">
            <a:avLst/>
          </a:prstGeom>
          <a:noFill/>
        </p:spPr>
        <p:txBody>
          <a:bodyPr wrap="square" rtlCol="0">
            <a:spAutoFit/>
          </a:bodyPr>
          <a:lstStyle/>
          <a:p>
            <a:pPr algn="ctr"/>
            <a:r>
              <a:rPr lang="de-DE" sz="3200" b="1" dirty="0" err="1">
                <a:solidFill>
                  <a:schemeClr val="bg1"/>
                </a:solidFill>
                <a:latin typeface="Verdana" panose="020B0604030504040204" pitchFamily="34" charset="0"/>
                <a:ea typeface="Verdana" panose="020B0604030504040204" pitchFamily="34" charset="0"/>
              </a:rPr>
              <a:t>Why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does</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uncertainty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quantification</a:t>
            </a:r>
            <a:r>
              <a:rPr lang="de-DE" sz="3200" b="1" dirty="0">
                <a:solidFill>
                  <a:schemeClr val="bg1"/>
                </a:solidFill>
                <a:latin typeface="Verdana" panose="020B0604030504040204" pitchFamily="34" charset="0"/>
                <a:ea typeface="Verdana" panose="020B0604030504040204" pitchFamily="34" charset="0"/>
              </a:rPr>
              <a:t> matter?</a:t>
            </a:r>
          </a:p>
          <a:p>
            <a:endParaRPr lang="it-IT" dirty="0"/>
          </a:p>
        </p:txBody>
      </p:sp>
      <p:pic>
        <p:nvPicPr>
          <p:cNvPr id="4" name="Immagine 3">
            <a:extLst>
              <a:ext uri="{FF2B5EF4-FFF2-40B4-BE49-F238E27FC236}">
                <a16:creationId xmlns:a16="http://schemas.microsoft.com/office/drawing/2014/main" id="{07B37115-ECC5-C2A2-E87D-F77B0B99C671}"/>
              </a:ext>
            </a:extLst>
          </p:cNvPr>
          <p:cNvPicPr>
            <a:picLocks noChangeAspect="1"/>
          </p:cNvPicPr>
          <p:nvPr/>
        </p:nvPicPr>
        <p:blipFill>
          <a:blip r:embed="rId2"/>
          <a:stretch>
            <a:fillRect/>
          </a:stretch>
        </p:blipFill>
        <p:spPr>
          <a:xfrm>
            <a:off x="3635828" y="2295408"/>
            <a:ext cx="4440691" cy="3800591"/>
          </a:xfrm>
          <a:prstGeom prst="rect">
            <a:avLst/>
          </a:prstGeom>
        </p:spPr>
      </p:pic>
      <p:sp>
        <p:nvSpPr>
          <p:cNvPr id="5" name="CasellaDiTesto 4">
            <a:extLst>
              <a:ext uri="{FF2B5EF4-FFF2-40B4-BE49-F238E27FC236}">
                <a16:creationId xmlns:a16="http://schemas.microsoft.com/office/drawing/2014/main" id="{5A6D3E2E-50CF-9659-BA5E-5D2350A406A7}"/>
              </a:ext>
            </a:extLst>
          </p:cNvPr>
          <p:cNvSpPr txBox="1"/>
          <p:nvPr/>
        </p:nvSpPr>
        <p:spPr>
          <a:xfrm>
            <a:off x="4234543" y="1623775"/>
            <a:ext cx="3276600"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Stock Investment Risk</a:t>
            </a:r>
          </a:p>
        </p:txBody>
      </p:sp>
      <p:sp>
        <p:nvSpPr>
          <p:cNvPr id="6" name="CasellaDiTesto 5">
            <a:extLst>
              <a:ext uri="{FF2B5EF4-FFF2-40B4-BE49-F238E27FC236}">
                <a16:creationId xmlns:a16="http://schemas.microsoft.com/office/drawing/2014/main" id="{263095F3-E751-A339-A2B9-D9E1E1F9FF40}"/>
              </a:ext>
            </a:extLst>
          </p:cNvPr>
          <p:cNvSpPr txBox="1"/>
          <p:nvPr/>
        </p:nvSpPr>
        <p:spPr>
          <a:xfrm flipH="1">
            <a:off x="8640823" y="4982142"/>
            <a:ext cx="2551573"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https://deepai.org/machine-learning-model/text2img</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5967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D75A5BD4-C712-42DD-031C-C2E4E05DC45B}"/>
              </a:ext>
            </a:extLst>
          </p:cNvPr>
          <p:cNvPicPr>
            <a:picLocks noChangeAspect="1"/>
          </p:cNvPicPr>
          <p:nvPr/>
        </p:nvPicPr>
        <p:blipFill>
          <a:blip r:embed="rId2"/>
          <a:srcRect l="27388" r="22612"/>
          <a:stretch>
            <a:fillRect/>
          </a:stretch>
        </p:blipFill>
        <p:spPr>
          <a:xfrm>
            <a:off x="-1" y="-2"/>
            <a:ext cx="6096001" cy="6858002"/>
          </a:xfrm>
          <a:prstGeom prst="rect">
            <a:avLst/>
          </a:prstGeom>
        </p:spPr>
      </p:pic>
      <p:sp>
        <p:nvSpPr>
          <p:cNvPr id="2" name="object 2"/>
          <p:cNvSpPr txBox="1"/>
          <p:nvPr/>
        </p:nvSpPr>
        <p:spPr>
          <a:xfrm>
            <a:off x="5529943" y="217715"/>
            <a:ext cx="5638800" cy="5551714"/>
          </a:xfrm>
          <a:prstGeom prst="rect">
            <a:avLst/>
          </a:prstGeom>
        </p:spPr>
        <p:txBody>
          <a:bodyPr vert="horz" lIns="91440" tIns="45720" rIns="91440" bIns="45720" rtlCol="0" anchor="ctr">
            <a:noAutofit/>
          </a:bodyPr>
          <a:lstStyle/>
          <a:p>
            <a:pPr marL="12700" indent="-228600">
              <a:lnSpc>
                <a:spcPct val="90000"/>
              </a:lnSpc>
              <a:spcBef>
                <a:spcPts val="1165"/>
              </a:spcBef>
              <a:buFont typeface="Arial" panose="020B0604020202020204" pitchFamily="34" charset="0"/>
              <a:buChar char="•"/>
            </a:pPr>
            <a:r>
              <a:rPr lang="en-US" sz="3200" b="1" i="1" dirty="0"/>
              <a:t>Transformer</a:t>
            </a:r>
            <a:r>
              <a:rPr lang="en-US" sz="3200" b="1" i="1" spc="-50" dirty="0"/>
              <a:t> </a:t>
            </a:r>
            <a:r>
              <a:rPr lang="en-US" sz="3200" b="1" i="1" spc="-10" dirty="0"/>
              <a:t>Taxonomy</a:t>
            </a:r>
            <a:endParaRPr lang="en-US" sz="3200" dirty="0"/>
          </a:p>
          <a:p>
            <a:pPr marL="338455" marR="271780" indent="-228600">
              <a:lnSpc>
                <a:spcPct val="90000"/>
              </a:lnSpc>
              <a:spcBef>
                <a:spcPts val="1070"/>
              </a:spcBef>
              <a:buClr>
                <a:srgbClr val="009CDB"/>
              </a:buClr>
              <a:buFont typeface="Arial" panose="020B0604020202020204" pitchFamily="34" charset="0"/>
              <a:buChar char="•"/>
              <a:tabLst>
                <a:tab pos="339725" algn="l"/>
              </a:tabLst>
            </a:pPr>
            <a:r>
              <a:rPr lang="en-US" sz="2000" dirty="0"/>
              <a:t>Beyond</a:t>
            </a:r>
            <a:r>
              <a:rPr lang="en-US" sz="2000" spc="-100" dirty="0"/>
              <a:t> </a:t>
            </a:r>
            <a:r>
              <a:rPr lang="en-US" sz="2000" dirty="0"/>
              <a:t>text</a:t>
            </a:r>
            <a:r>
              <a:rPr lang="en-US" sz="2000" spc="-105" dirty="0"/>
              <a:t> </a:t>
            </a:r>
            <a:r>
              <a:rPr lang="en-US" sz="2000" dirty="0"/>
              <a:t>generation,</a:t>
            </a:r>
            <a:r>
              <a:rPr lang="en-US" sz="2000" spc="-90" dirty="0"/>
              <a:t> </a:t>
            </a:r>
            <a:r>
              <a:rPr lang="en-US" sz="2000" spc="-45" dirty="0"/>
              <a:t>Transformer</a:t>
            </a:r>
            <a:r>
              <a:rPr lang="en-US" sz="2000" spc="-95" dirty="0"/>
              <a:t> </a:t>
            </a:r>
            <a:r>
              <a:rPr lang="en-US" sz="2000" dirty="0"/>
              <a:t>architectures</a:t>
            </a:r>
            <a:r>
              <a:rPr lang="en-US" sz="2000" spc="-150" dirty="0"/>
              <a:t> </a:t>
            </a:r>
            <a:r>
              <a:rPr lang="en-US" sz="2000" dirty="0"/>
              <a:t>can</a:t>
            </a:r>
            <a:r>
              <a:rPr lang="en-US" sz="2000" spc="-105" dirty="0"/>
              <a:t> </a:t>
            </a:r>
            <a:r>
              <a:rPr lang="en-US" sz="2000" dirty="0"/>
              <a:t>be</a:t>
            </a:r>
            <a:r>
              <a:rPr lang="en-US" sz="2000" spc="-90" dirty="0"/>
              <a:t> </a:t>
            </a:r>
            <a:r>
              <a:rPr lang="en-US" sz="2000" dirty="0"/>
              <a:t>classified</a:t>
            </a:r>
            <a:r>
              <a:rPr lang="en-US" sz="2000" spc="-75" dirty="0"/>
              <a:t> </a:t>
            </a:r>
            <a:r>
              <a:rPr lang="en-US" sz="2000" spc="-20" dirty="0"/>
              <a:t>into 	</a:t>
            </a:r>
            <a:r>
              <a:rPr lang="en-US" sz="2000" spc="-40" dirty="0"/>
              <a:t>encoder,</a:t>
            </a:r>
            <a:r>
              <a:rPr lang="en-US" sz="2000" spc="-65" dirty="0"/>
              <a:t> </a:t>
            </a:r>
            <a:r>
              <a:rPr lang="en-US" sz="2000" spc="-60" dirty="0"/>
              <a:t>decoder,</a:t>
            </a:r>
            <a:r>
              <a:rPr lang="en-US" sz="2000" spc="-100" dirty="0"/>
              <a:t> </a:t>
            </a:r>
            <a:r>
              <a:rPr lang="en-US" sz="2000" dirty="0"/>
              <a:t>and</a:t>
            </a:r>
            <a:r>
              <a:rPr lang="en-US" sz="2000" spc="-65" dirty="0"/>
              <a:t> </a:t>
            </a:r>
            <a:r>
              <a:rPr lang="en-US" sz="2000" spc="-30" dirty="0"/>
              <a:t>encoder-</a:t>
            </a:r>
            <a:r>
              <a:rPr lang="en-US" sz="2000" dirty="0"/>
              <a:t>decoder</a:t>
            </a:r>
            <a:r>
              <a:rPr lang="en-US" sz="2000" spc="-70" dirty="0"/>
              <a:t> </a:t>
            </a:r>
            <a:r>
              <a:rPr lang="en-US" sz="2000" dirty="0"/>
              <a:t>types,</a:t>
            </a:r>
            <a:r>
              <a:rPr lang="en-US" sz="2000" spc="-80" dirty="0"/>
              <a:t> </a:t>
            </a:r>
            <a:r>
              <a:rPr lang="en-US" sz="2000" dirty="0"/>
              <a:t>each</a:t>
            </a:r>
            <a:r>
              <a:rPr lang="en-US" sz="2000" spc="-80" dirty="0"/>
              <a:t> </a:t>
            </a:r>
            <a:r>
              <a:rPr lang="en-US" sz="2000" dirty="0"/>
              <a:t>suitable</a:t>
            </a:r>
            <a:r>
              <a:rPr lang="en-US" sz="2000" spc="-40" dirty="0"/>
              <a:t> </a:t>
            </a:r>
            <a:r>
              <a:rPr lang="en-US" sz="2000" dirty="0"/>
              <a:t>for</a:t>
            </a:r>
            <a:r>
              <a:rPr lang="en-US" sz="2000" spc="-85" dirty="0"/>
              <a:t> </a:t>
            </a:r>
            <a:r>
              <a:rPr lang="en-US" sz="2000" dirty="0"/>
              <a:t>different</a:t>
            </a:r>
            <a:r>
              <a:rPr lang="en-US" sz="2000" spc="-80" dirty="0"/>
              <a:t> </a:t>
            </a:r>
            <a:r>
              <a:rPr lang="en-US" sz="2000" spc="-10" dirty="0"/>
              <a:t>tasks.</a:t>
            </a:r>
            <a:endParaRPr lang="en-US" sz="2000" dirty="0"/>
          </a:p>
          <a:p>
            <a:pPr marL="911225" marR="430530" lvl="1" indent="-228600">
              <a:lnSpc>
                <a:spcPct val="90000"/>
              </a:lnSpc>
              <a:spcBef>
                <a:spcPts val="480"/>
              </a:spcBef>
              <a:buClr>
                <a:srgbClr val="009CDB"/>
              </a:buClr>
              <a:buFont typeface="Arial" panose="020B0604020202020204" pitchFamily="34" charset="0"/>
              <a:buChar char="•"/>
              <a:tabLst>
                <a:tab pos="911225" algn="l"/>
              </a:tabLst>
            </a:pPr>
            <a:r>
              <a:rPr lang="en-US" sz="2000" b="1" dirty="0"/>
              <a:t>Encoder</a:t>
            </a:r>
            <a:r>
              <a:rPr lang="en-US" sz="2000" b="1" spc="-110" dirty="0"/>
              <a:t> </a:t>
            </a:r>
            <a:r>
              <a:rPr lang="en-US" sz="2000" b="1" spc="-10" dirty="0"/>
              <a:t>Transformers</a:t>
            </a:r>
            <a:r>
              <a:rPr lang="en-US" sz="2000" spc="-10" dirty="0"/>
              <a:t>,</a:t>
            </a:r>
            <a:r>
              <a:rPr lang="en-US" sz="2000" spc="-95" dirty="0"/>
              <a:t> </a:t>
            </a:r>
            <a:r>
              <a:rPr lang="en-US" sz="2000" dirty="0"/>
              <a:t>like</a:t>
            </a:r>
            <a:r>
              <a:rPr lang="en-US" sz="2000" spc="-60" dirty="0"/>
              <a:t> </a:t>
            </a:r>
            <a:r>
              <a:rPr lang="en-US" sz="2000" spc="-135" dirty="0"/>
              <a:t>BERT,</a:t>
            </a:r>
            <a:r>
              <a:rPr lang="en-US" sz="2000" spc="-90" dirty="0"/>
              <a:t> </a:t>
            </a:r>
            <a:r>
              <a:rPr lang="en-US" sz="2000" dirty="0"/>
              <a:t>are</a:t>
            </a:r>
            <a:r>
              <a:rPr lang="en-US" sz="2000" spc="-85" dirty="0"/>
              <a:t> </a:t>
            </a:r>
            <a:r>
              <a:rPr lang="en-US" sz="2000" dirty="0"/>
              <a:t>used</a:t>
            </a:r>
            <a:r>
              <a:rPr lang="en-US" sz="2000" spc="-90" dirty="0"/>
              <a:t> </a:t>
            </a:r>
            <a:r>
              <a:rPr lang="en-US" sz="2000" dirty="0"/>
              <a:t>for</a:t>
            </a:r>
            <a:r>
              <a:rPr lang="en-US" sz="2000" spc="-90" dirty="0"/>
              <a:t> </a:t>
            </a:r>
            <a:r>
              <a:rPr lang="en-US" sz="2000" dirty="0"/>
              <a:t>tasks</a:t>
            </a:r>
            <a:r>
              <a:rPr lang="en-US" sz="2000" spc="-100" dirty="0"/>
              <a:t> </a:t>
            </a:r>
            <a:r>
              <a:rPr lang="en-US" sz="2000" dirty="0"/>
              <a:t>that</a:t>
            </a:r>
            <a:r>
              <a:rPr lang="en-US" sz="2000" spc="-85" dirty="0"/>
              <a:t> </a:t>
            </a:r>
            <a:r>
              <a:rPr lang="en-US" sz="2000" spc="-10" dirty="0"/>
              <a:t>require </a:t>
            </a:r>
            <a:r>
              <a:rPr lang="en-US" sz="2000" dirty="0"/>
              <a:t>understanding</a:t>
            </a:r>
            <a:r>
              <a:rPr lang="en-US" sz="2000" spc="-75" dirty="0"/>
              <a:t> </a:t>
            </a:r>
            <a:r>
              <a:rPr lang="en-US" sz="2000" dirty="0"/>
              <a:t>the</a:t>
            </a:r>
            <a:r>
              <a:rPr lang="en-US" sz="2000" spc="-60" dirty="0"/>
              <a:t> </a:t>
            </a:r>
            <a:r>
              <a:rPr lang="en-US" sz="2000" dirty="0"/>
              <a:t>entire</a:t>
            </a:r>
            <a:r>
              <a:rPr lang="en-US" sz="2000" spc="-75" dirty="0"/>
              <a:t> </a:t>
            </a:r>
            <a:r>
              <a:rPr lang="en-US" sz="2000" dirty="0"/>
              <a:t>input</a:t>
            </a:r>
            <a:r>
              <a:rPr lang="en-US" sz="2000" spc="-60" dirty="0"/>
              <a:t> </a:t>
            </a:r>
            <a:r>
              <a:rPr lang="en-US" sz="2000" dirty="0"/>
              <a:t>sequence,</a:t>
            </a:r>
            <a:r>
              <a:rPr lang="en-US" sz="2000" spc="-95" dirty="0"/>
              <a:t> </a:t>
            </a:r>
            <a:r>
              <a:rPr lang="en-US" sz="2000" dirty="0"/>
              <a:t>such</a:t>
            </a:r>
            <a:r>
              <a:rPr lang="en-US" sz="2000" spc="-65" dirty="0"/>
              <a:t> </a:t>
            </a:r>
            <a:r>
              <a:rPr lang="en-US" sz="2000" dirty="0"/>
              <a:t>as</a:t>
            </a:r>
            <a:r>
              <a:rPr lang="en-US" sz="2000" spc="-60" dirty="0"/>
              <a:t> </a:t>
            </a:r>
            <a:r>
              <a:rPr lang="en-US" sz="2000" dirty="0"/>
              <a:t>sentence</a:t>
            </a:r>
            <a:r>
              <a:rPr lang="en-US" sz="2000" spc="-85" dirty="0"/>
              <a:t> </a:t>
            </a:r>
            <a:r>
              <a:rPr lang="en-US" sz="2000" spc="-10" dirty="0"/>
              <a:t>classification.</a:t>
            </a:r>
            <a:endParaRPr lang="en-US" sz="2000" dirty="0"/>
          </a:p>
          <a:p>
            <a:pPr marL="911225" marR="266700" lvl="1" indent="-228600">
              <a:lnSpc>
                <a:spcPct val="90000"/>
              </a:lnSpc>
              <a:spcBef>
                <a:spcPts val="215"/>
              </a:spcBef>
              <a:buClr>
                <a:srgbClr val="009CDB"/>
              </a:buClr>
              <a:buFont typeface="Arial" panose="020B0604020202020204" pitchFamily="34" charset="0"/>
              <a:buChar char="•"/>
              <a:tabLst>
                <a:tab pos="911225" algn="l"/>
              </a:tabLst>
            </a:pPr>
            <a:r>
              <a:rPr lang="en-US" sz="2000" b="1" dirty="0"/>
              <a:t>Decoder</a:t>
            </a:r>
            <a:r>
              <a:rPr lang="en-US" sz="2000" b="1" spc="-110" dirty="0"/>
              <a:t> </a:t>
            </a:r>
            <a:r>
              <a:rPr lang="en-US" sz="2000" b="1" spc="-20" dirty="0"/>
              <a:t>Transformers</a:t>
            </a:r>
            <a:r>
              <a:rPr lang="en-US" sz="2000" spc="-20" dirty="0"/>
              <a:t>,</a:t>
            </a:r>
            <a:r>
              <a:rPr lang="en-US" sz="2000" spc="-105" dirty="0"/>
              <a:t> </a:t>
            </a:r>
            <a:r>
              <a:rPr lang="en-US" sz="2000" dirty="0"/>
              <a:t>like</a:t>
            </a:r>
            <a:r>
              <a:rPr lang="en-US" sz="2000" spc="-55" dirty="0"/>
              <a:t> </a:t>
            </a:r>
            <a:r>
              <a:rPr lang="en-US" sz="2000" spc="-120" dirty="0"/>
              <a:t>GPT,</a:t>
            </a:r>
            <a:r>
              <a:rPr lang="en-US" sz="2000" spc="-140" dirty="0"/>
              <a:t> </a:t>
            </a:r>
            <a:r>
              <a:rPr lang="en-US" sz="2000" dirty="0"/>
              <a:t>are</a:t>
            </a:r>
            <a:r>
              <a:rPr lang="en-US" sz="2000" spc="-90" dirty="0"/>
              <a:t> </a:t>
            </a:r>
            <a:r>
              <a:rPr lang="en-US" sz="2000" dirty="0"/>
              <a:t>used</a:t>
            </a:r>
            <a:r>
              <a:rPr lang="en-US" sz="2000" spc="-85" dirty="0"/>
              <a:t> </a:t>
            </a:r>
            <a:r>
              <a:rPr lang="en-US" sz="2000" dirty="0"/>
              <a:t>for</a:t>
            </a:r>
            <a:r>
              <a:rPr lang="en-US" sz="2000" spc="-100" dirty="0"/>
              <a:t> </a:t>
            </a:r>
            <a:r>
              <a:rPr lang="en-US" sz="2000" dirty="0"/>
              <a:t>text</a:t>
            </a:r>
            <a:r>
              <a:rPr lang="en-US" sz="2000" spc="-80" dirty="0"/>
              <a:t> </a:t>
            </a:r>
            <a:r>
              <a:rPr lang="en-US" sz="2000" dirty="0"/>
              <a:t>generation,</a:t>
            </a:r>
            <a:r>
              <a:rPr lang="en-US" sz="2000" spc="-100" dirty="0"/>
              <a:t> </a:t>
            </a:r>
            <a:r>
              <a:rPr lang="en-US" sz="2000" spc="-10" dirty="0"/>
              <a:t>predicting </a:t>
            </a:r>
            <a:r>
              <a:rPr lang="en-US" sz="2000" dirty="0"/>
              <a:t>the</a:t>
            </a:r>
            <a:r>
              <a:rPr lang="en-US" sz="2000" spc="-70" dirty="0"/>
              <a:t> </a:t>
            </a:r>
            <a:r>
              <a:rPr lang="en-US" sz="2000" dirty="0"/>
              <a:t>next</a:t>
            </a:r>
            <a:r>
              <a:rPr lang="en-US" sz="2000" spc="-55" dirty="0"/>
              <a:t> </a:t>
            </a:r>
            <a:r>
              <a:rPr lang="en-US" sz="2000" dirty="0"/>
              <a:t>token</a:t>
            </a:r>
            <a:r>
              <a:rPr lang="en-US" sz="2000" spc="-50" dirty="0"/>
              <a:t> </a:t>
            </a:r>
            <a:r>
              <a:rPr lang="en-US" sz="2000" dirty="0"/>
              <a:t>in</a:t>
            </a:r>
            <a:r>
              <a:rPr lang="en-US" sz="2000" spc="-35" dirty="0"/>
              <a:t> </a:t>
            </a:r>
            <a:r>
              <a:rPr lang="en-US" sz="2000" dirty="0"/>
              <a:t>a</a:t>
            </a:r>
            <a:r>
              <a:rPr lang="en-US" sz="2000" spc="-45" dirty="0"/>
              <a:t> </a:t>
            </a:r>
            <a:r>
              <a:rPr lang="en-US" sz="2000" spc="-10" dirty="0"/>
              <a:t>sequence.</a:t>
            </a:r>
            <a:endParaRPr lang="en-US" sz="2000" dirty="0"/>
          </a:p>
          <a:p>
            <a:pPr marL="911225" lvl="1" indent="-228600">
              <a:lnSpc>
                <a:spcPct val="90000"/>
              </a:lnSpc>
              <a:spcBef>
                <a:spcPts val="840"/>
              </a:spcBef>
              <a:buClr>
                <a:srgbClr val="009CDB"/>
              </a:buClr>
              <a:buFont typeface="Arial" panose="020B0604020202020204" pitchFamily="34" charset="0"/>
              <a:buChar char="•"/>
              <a:tabLst>
                <a:tab pos="911225" algn="l"/>
              </a:tabLst>
            </a:pPr>
            <a:r>
              <a:rPr lang="en-US" sz="2000" b="1" spc="-35" dirty="0"/>
              <a:t>Encoder-</a:t>
            </a:r>
            <a:r>
              <a:rPr lang="en-US" sz="2000" b="1" dirty="0"/>
              <a:t>decoder</a:t>
            </a:r>
            <a:r>
              <a:rPr lang="en-US" sz="2000" b="1" spc="-120" dirty="0"/>
              <a:t> </a:t>
            </a:r>
            <a:r>
              <a:rPr lang="en-US" sz="2000" b="1" spc="-10" dirty="0"/>
              <a:t>Transformers</a:t>
            </a:r>
            <a:r>
              <a:rPr lang="en-US" sz="2000" spc="-10" dirty="0"/>
              <a:t>,</a:t>
            </a:r>
            <a:r>
              <a:rPr lang="en-US" sz="2000" spc="-105" dirty="0"/>
              <a:t> </a:t>
            </a:r>
            <a:r>
              <a:rPr lang="en-US" sz="2000" dirty="0"/>
              <a:t>like</a:t>
            </a:r>
            <a:r>
              <a:rPr lang="en-US" sz="2000" spc="-70" dirty="0"/>
              <a:t> </a:t>
            </a:r>
            <a:r>
              <a:rPr lang="en-US" sz="2000" dirty="0"/>
              <a:t>T5,</a:t>
            </a:r>
            <a:r>
              <a:rPr lang="en-US" sz="2000" spc="-85" dirty="0"/>
              <a:t> </a:t>
            </a:r>
            <a:r>
              <a:rPr lang="en-US" sz="2000" dirty="0"/>
              <a:t>are</a:t>
            </a:r>
            <a:r>
              <a:rPr lang="en-US" sz="2000" spc="-95" dirty="0"/>
              <a:t> </a:t>
            </a:r>
            <a:r>
              <a:rPr lang="en-US" sz="2000" dirty="0"/>
              <a:t>used</a:t>
            </a:r>
            <a:r>
              <a:rPr lang="en-US" sz="2000" spc="-95" dirty="0"/>
              <a:t> </a:t>
            </a:r>
            <a:r>
              <a:rPr lang="en-US" sz="2000" dirty="0"/>
              <a:t>for</a:t>
            </a:r>
            <a:r>
              <a:rPr lang="en-US" sz="2000" spc="-120" dirty="0"/>
              <a:t> </a:t>
            </a:r>
            <a:r>
              <a:rPr lang="en-US" sz="2000" dirty="0"/>
              <a:t>tasks</a:t>
            </a:r>
            <a:r>
              <a:rPr lang="en-US" sz="2000" spc="-100" dirty="0"/>
              <a:t> </a:t>
            </a:r>
            <a:r>
              <a:rPr lang="en-US" sz="2000" dirty="0"/>
              <a:t>involving</a:t>
            </a:r>
            <a:r>
              <a:rPr lang="en-US" sz="2000" spc="-80" dirty="0"/>
              <a:t> </a:t>
            </a:r>
            <a:r>
              <a:rPr lang="en-US" sz="2000" spc="-20" dirty="0"/>
              <a:t>both</a:t>
            </a:r>
            <a:endParaRPr lang="en-US" sz="2000" dirty="0"/>
          </a:p>
          <a:p>
            <a:pPr marL="911225" indent="-228600">
              <a:lnSpc>
                <a:spcPct val="90000"/>
              </a:lnSpc>
              <a:spcBef>
                <a:spcPts val="365"/>
              </a:spcBef>
              <a:buFont typeface="Arial" panose="020B0604020202020204" pitchFamily="34" charset="0"/>
              <a:buChar char="•"/>
            </a:pPr>
            <a:r>
              <a:rPr lang="en-US" sz="2000" dirty="0"/>
              <a:t>encoding</a:t>
            </a:r>
            <a:r>
              <a:rPr lang="en-US" sz="2000" spc="-60" dirty="0"/>
              <a:t> </a:t>
            </a:r>
            <a:r>
              <a:rPr lang="en-US" sz="2000" dirty="0"/>
              <a:t>and</a:t>
            </a:r>
            <a:r>
              <a:rPr lang="en-US" sz="2000" spc="-65" dirty="0"/>
              <a:t> </a:t>
            </a:r>
            <a:r>
              <a:rPr lang="en-US" sz="2000" dirty="0"/>
              <a:t>decoding</a:t>
            </a:r>
            <a:r>
              <a:rPr lang="en-US" sz="2000" spc="-70" dirty="0"/>
              <a:t> </a:t>
            </a:r>
            <a:r>
              <a:rPr lang="en-US" sz="2000" dirty="0"/>
              <a:t>sequences,</a:t>
            </a:r>
            <a:r>
              <a:rPr lang="en-US" sz="2000" spc="-95" dirty="0"/>
              <a:t> </a:t>
            </a:r>
            <a:r>
              <a:rPr lang="en-US" sz="2000" dirty="0"/>
              <a:t>such</a:t>
            </a:r>
            <a:r>
              <a:rPr lang="en-US" sz="2000" spc="-85" dirty="0"/>
              <a:t> </a:t>
            </a:r>
            <a:r>
              <a:rPr lang="en-US" sz="2000" dirty="0"/>
              <a:t>as</a:t>
            </a:r>
            <a:r>
              <a:rPr lang="en-US" sz="2000" spc="-55" dirty="0"/>
              <a:t> </a:t>
            </a:r>
            <a:r>
              <a:rPr lang="en-US" sz="2000" spc="-10" dirty="0"/>
              <a:t>translation.</a:t>
            </a:r>
            <a:endParaRPr 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68FB63-DD22-8748-3571-A0BA2ED1F20B}"/>
              </a:ext>
            </a:extLst>
          </p:cNvPr>
          <p:cNvPicPr>
            <a:picLocks noChangeAspect="1"/>
          </p:cNvPicPr>
          <p:nvPr/>
        </p:nvPicPr>
        <p:blipFill>
          <a:blip r:embed="rId2"/>
          <a:srcRect l="13027" r="46127" b="-1"/>
          <a:stretch>
            <a:fillRect/>
          </a:stretch>
        </p:blipFill>
        <p:spPr>
          <a:xfrm>
            <a:off x="1" y="10"/>
            <a:ext cx="4196496" cy="6857990"/>
          </a:xfrm>
          <a:prstGeom prst="rect">
            <a:avLst/>
          </a:prstGeom>
          <a:effectLst/>
        </p:spPr>
      </p:pic>
      <p:graphicFrame>
        <p:nvGraphicFramePr>
          <p:cNvPr id="8" name="CasellaDiTesto 3">
            <a:extLst>
              <a:ext uri="{FF2B5EF4-FFF2-40B4-BE49-F238E27FC236}">
                <a16:creationId xmlns:a16="http://schemas.microsoft.com/office/drawing/2014/main" id="{61557A33-7BCF-A015-44C8-061F4F59964C}"/>
              </a:ext>
            </a:extLst>
          </p:cNvPr>
          <p:cNvGraphicFramePr/>
          <p:nvPr>
            <p:extLst>
              <p:ext uri="{D42A27DB-BD31-4B8C-83A1-F6EECF244321}">
                <p14:modId xmlns:p14="http://schemas.microsoft.com/office/powerpoint/2010/main" val="2251327183"/>
              </p:ext>
            </p:extLst>
          </p:nvPr>
        </p:nvGraphicFramePr>
        <p:xfrm>
          <a:off x="4553734" y="446314"/>
          <a:ext cx="6798539" cy="5668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3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AD0C-5C9D-9CD4-0220-445041CD2C3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DB3F1B69-7727-5A34-5CAF-A0DC2FE26F1D}"/>
              </a:ext>
            </a:extLst>
          </p:cNvPr>
          <p:cNvSpPr txBox="1"/>
          <p:nvPr/>
        </p:nvSpPr>
        <p:spPr>
          <a:xfrm>
            <a:off x="337457" y="522514"/>
            <a:ext cx="10504714" cy="5786199"/>
          </a:xfrm>
          <a:prstGeom prst="rect">
            <a:avLst/>
          </a:prstGeom>
          <a:noFill/>
        </p:spPr>
        <p:txBody>
          <a:bodyPr wrap="square" rtlCol="0">
            <a:spAutoFit/>
          </a:bodyPr>
          <a:lstStyle/>
          <a:p>
            <a:r>
              <a:rPr lang="it-IT" sz="3200" dirty="0"/>
              <a:t>Sentiment on Tweets</a:t>
            </a:r>
          </a:p>
          <a:p>
            <a:endParaRPr lang="it-IT" dirty="0"/>
          </a:p>
          <a:p>
            <a:pPr algn="just"/>
            <a:r>
              <a:rPr lang="en-GB" sz="2000" dirty="0"/>
              <a:t>The Sentiment140 dataset contains 1.6 million tweets automatically </a:t>
            </a:r>
            <a:r>
              <a:rPr lang="en-GB" sz="2000" dirty="0" err="1"/>
              <a:t>labeled</a:t>
            </a:r>
            <a:r>
              <a:rPr lang="en-GB" sz="2000" dirty="0"/>
              <a:t> with sentiment using emoticons as noisy labels. Created by Stanford researchers in 2009, it includes positive tweets (</a:t>
            </a:r>
            <a:r>
              <a:rPr lang="en-GB" sz="2000" dirty="0" err="1"/>
              <a:t>labeled</a:t>
            </a:r>
            <a:r>
              <a:rPr lang="en-GB" sz="2000" dirty="0"/>
              <a:t> with :) or :D), negative tweets (</a:t>
            </a:r>
            <a:r>
              <a:rPr lang="en-GB" sz="2000" dirty="0" err="1"/>
              <a:t>labeled</a:t>
            </a:r>
            <a:r>
              <a:rPr lang="en-GB" sz="2000" dirty="0"/>
              <a:t> with :( or &gt;:(), and a small portion of neutral tweets. Each entry contains the tweet text, sentiment label, date, username, tweet ID, and query term.  </a:t>
            </a:r>
            <a:r>
              <a:rPr lang="en-GB" sz="2000" dirty="0">
                <a:hlinkClick r:id="rId2"/>
              </a:rPr>
              <a:t>https://www.kaggle.com/datasets/kazanova/sentiment140</a:t>
            </a:r>
            <a:endParaRPr lang="en-GB" sz="2000" dirty="0"/>
          </a:p>
          <a:p>
            <a:pPr algn="just"/>
            <a:endParaRPr lang="en-GB" sz="2000" dirty="0"/>
          </a:p>
          <a:p>
            <a:pPr algn="just"/>
            <a:r>
              <a:rPr lang="en-GB" sz="2000" dirty="0"/>
              <a:t>Potential Use Cases:</a:t>
            </a:r>
          </a:p>
          <a:p>
            <a:pPr algn="just"/>
            <a:r>
              <a:rPr lang="en-GB" b="1" dirty="0"/>
              <a:t>Machine Learning Model Training &amp; Benchmarking</a:t>
            </a:r>
          </a:p>
          <a:p>
            <a:pPr algn="just"/>
            <a:r>
              <a:rPr lang="en-GB" b="1" dirty="0"/>
              <a:t>Social Media Monitoring &amp; Brand Management</a:t>
            </a:r>
          </a:p>
          <a:p>
            <a:pPr algn="just"/>
            <a:r>
              <a:rPr lang="en-GB" b="1" dirty="0"/>
              <a:t>Political Campaign &amp; Election Analysis</a:t>
            </a:r>
          </a:p>
          <a:p>
            <a:pPr algn="just"/>
            <a:r>
              <a:rPr lang="en-GB" b="1" dirty="0"/>
              <a:t>Natural Language Processing Research</a:t>
            </a:r>
          </a:p>
          <a:p>
            <a:pPr algn="just"/>
            <a:r>
              <a:rPr lang="en-GB" b="1" dirty="0"/>
              <a:t>Customer Feedback Analysis</a:t>
            </a:r>
          </a:p>
          <a:p>
            <a:pPr algn="just"/>
            <a:r>
              <a:rPr lang="en-GB" b="1" dirty="0"/>
              <a:t>Market Research &amp; Consumer Insights</a:t>
            </a:r>
          </a:p>
          <a:p>
            <a:pPr algn="just"/>
            <a:r>
              <a:rPr lang="en-GB" b="1" dirty="0"/>
              <a:t>Media &amp; Content Analysis</a:t>
            </a:r>
          </a:p>
          <a:p>
            <a:pPr algn="just"/>
            <a:r>
              <a:rPr lang="en-GB" b="1" dirty="0"/>
              <a:t>Public Health &amp; Crisis Communication</a:t>
            </a:r>
          </a:p>
          <a:p>
            <a:pPr algn="just"/>
            <a:r>
              <a:rPr lang="en-GB" b="1" dirty="0"/>
              <a:t>Financial Market Sentiment Analysis</a:t>
            </a:r>
          </a:p>
          <a:p>
            <a:pPr algn="just"/>
            <a:r>
              <a:rPr lang="en-GB" b="1" dirty="0"/>
              <a:t>Chatbot &amp; Virtual Assistant Training</a:t>
            </a:r>
            <a:endParaRPr lang="it-IT" sz="2000" dirty="0"/>
          </a:p>
        </p:txBody>
      </p:sp>
    </p:spTree>
    <p:extLst>
      <p:ext uri="{BB962C8B-B14F-4D97-AF65-F5344CB8AC3E}">
        <p14:creationId xmlns:p14="http://schemas.microsoft.com/office/powerpoint/2010/main" val="257472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49E0CC-1D5A-D241-CC86-531ABD417EC7}"/>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F4557E66-E293-F103-27E6-7B2B45B6717C}"/>
              </a:ext>
            </a:extLst>
          </p:cNvPr>
          <p:cNvSpPr txBox="1"/>
          <p:nvPr/>
        </p:nvSpPr>
        <p:spPr>
          <a:xfrm>
            <a:off x="1828800" y="238125"/>
            <a:ext cx="8966718" cy="5057795"/>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354965" indent="-342265">
              <a:lnSpc>
                <a:spcPct val="100000"/>
              </a:lnSpc>
              <a:spcBef>
                <a:spcPts val="107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Attentio</a:t>
            </a:r>
            <a:r>
              <a:rPr lang="en-US" u="sng" dirty="0">
                <a:solidFill>
                  <a:schemeClr val="bg1"/>
                </a:solidFill>
                <a:uFill>
                  <a:solidFill>
                    <a:srgbClr val="009999"/>
                  </a:solidFill>
                </a:uFill>
                <a:latin typeface="Verdana"/>
                <a:cs typeface="Verdana"/>
              </a:rPr>
              <a:t>n</a:t>
            </a:r>
            <a:r>
              <a:rPr lang="en-US" u="sng" spc="-11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is</a:t>
            </a:r>
            <a:r>
              <a:rPr lang="en-US" u="sng" spc="-6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al</a:t>
            </a:r>
            <a:r>
              <a:rPr lang="en-US" u="sng" dirty="0">
                <a:solidFill>
                  <a:schemeClr val="bg1"/>
                </a:solidFill>
                <a:uFill>
                  <a:solidFill>
                    <a:srgbClr val="009999"/>
                  </a:solidFill>
                </a:uFill>
                <a:latin typeface="Verdana"/>
                <a:cs typeface="Verdana"/>
              </a:rPr>
              <a:t>l</a:t>
            </a:r>
            <a:r>
              <a:rPr lang="en-US" u="sng" spc="-5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yo</a:t>
            </a:r>
            <a:r>
              <a:rPr lang="en-US" u="sng" dirty="0">
                <a:solidFill>
                  <a:schemeClr val="bg1"/>
                </a:solidFill>
                <a:uFill>
                  <a:solidFill>
                    <a:srgbClr val="009999"/>
                  </a:solidFill>
                </a:uFill>
                <a:latin typeface="Verdana"/>
                <a:cs typeface="Verdana"/>
              </a:rPr>
              <a:t>u</a:t>
            </a:r>
            <a:r>
              <a:rPr lang="en-US" u="sng" spc="-80" dirty="0">
                <a:solidFill>
                  <a:schemeClr val="bg1"/>
                </a:solidFill>
                <a:uFill>
                  <a:solidFill>
                    <a:srgbClr val="009999"/>
                  </a:solidFill>
                </a:uFill>
                <a:latin typeface="Verdana"/>
                <a:cs typeface="Verdana"/>
              </a:rPr>
              <a:t> </a:t>
            </a:r>
            <a:r>
              <a:rPr lang="en-US" u="sng" spc="-20"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need</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spc="-10" dirty="0">
                <a:solidFill>
                  <a:schemeClr val="bg1"/>
                </a:solidFill>
                <a:uFill>
                  <a:solidFill>
                    <a:srgbClr val="009999"/>
                  </a:solidFill>
                </a:uFill>
                <a:latin typeface="Verdana"/>
                <a:cs typeface="Verdana"/>
                <a:hlinkClick r:id="rId3">
                  <a:extLst>
                    <a:ext uri="{A12FA001-AC4F-418D-AE19-62706E023703}">
                      <ahyp:hlinkClr xmlns:ahyp="http://schemas.microsoft.com/office/drawing/2018/hyperlinkcolor" val="tx"/>
                    </a:ext>
                  </a:extLst>
                </a:hlinkClick>
              </a:rPr>
              <a:t>Transformer</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Natural</a:t>
            </a:r>
            <a:r>
              <a:rPr lang="en-US" u="sng" spc="-114"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Processing</a:t>
            </a:r>
            <a:r>
              <a:rPr lang="en-US" u="sng" spc="-12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with</a:t>
            </a:r>
            <a:r>
              <a:rPr lang="en-US" u="sng" spc="-1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Transformers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a:t>
            </a:r>
            <a:r>
              <a:rPr lang="en-US" u="sng" spc="-10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Primer</a:t>
            </a:r>
            <a:r>
              <a:rPr lang="en-US" u="sng" spc="-8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on</a:t>
            </a:r>
            <a:r>
              <a:rPr lang="en-US" u="sng" spc="-9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Large</a:t>
            </a:r>
            <a:r>
              <a:rPr lang="en-US" u="sng" spc="-8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Models</a:t>
            </a:r>
            <a:r>
              <a:rPr lang="en-US" u="sng" spc="-7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an</a:t>
            </a:r>
            <a:r>
              <a:rPr lang="en-US" u="sng" dirty="0">
                <a:solidFill>
                  <a:schemeClr val="bg1"/>
                </a:solidFill>
                <a:uFill>
                  <a:solidFill>
                    <a:srgbClr val="009999"/>
                  </a:solidFill>
                </a:uFill>
                <a:latin typeface="Verdana"/>
                <a:cs typeface="Verdana"/>
              </a:rPr>
              <a:t>d</a:t>
            </a:r>
            <a:r>
              <a:rPr lang="en-US" u="sng" spc="-17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Thei</a:t>
            </a:r>
            <a:r>
              <a:rPr lang="en-US" u="sng" dirty="0">
                <a:solidFill>
                  <a:schemeClr val="bg1"/>
                </a:solidFill>
                <a:uFill>
                  <a:solidFill>
                    <a:srgbClr val="009999"/>
                  </a:solidFill>
                </a:uFill>
                <a:latin typeface="Verdana"/>
                <a:cs typeface="Verdana"/>
              </a:rPr>
              <a:t>r</a:t>
            </a:r>
            <a:r>
              <a:rPr lang="en-US" u="sng" spc="-9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Limitations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The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3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Open-</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Sourc</a:t>
            </a:r>
            <a:r>
              <a:rPr lang="en-US" u="sng" dirty="0">
                <a:solidFill>
                  <a:schemeClr val="bg1"/>
                </a:solidFill>
                <a:uFill>
                  <a:solidFill>
                    <a:srgbClr val="009999"/>
                  </a:solidFill>
                </a:uFill>
                <a:latin typeface="Verdana"/>
                <a:cs typeface="Verdana"/>
              </a:rPr>
              <a:t>e</a:t>
            </a:r>
            <a:r>
              <a:rPr lang="en-US" u="sng" spc="-10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Advantag</a:t>
            </a:r>
            <a:r>
              <a:rPr lang="en-US" u="sng" spc="-10" dirty="0">
                <a:solidFill>
                  <a:schemeClr val="bg1"/>
                </a:solidFill>
                <a:uFill>
                  <a:solidFill>
                    <a:srgbClr val="009999"/>
                  </a:solidFill>
                </a:uFill>
                <a:latin typeface="Verdana"/>
                <a:cs typeface="Verdana"/>
              </a:rPr>
              <a:t>e</a:t>
            </a:r>
            <a:r>
              <a:rPr lang="en-US" u="sng" spc="-114"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n</a:t>
            </a:r>
            <a:r>
              <a:rPr lang="en-US" u="sng" spc="-10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Large</a:t>
            </a:r>
            <a:r>
              <a:rPr lang="en-US" u="sng" spc="-10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Language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Models</a:t>
            </a:r>
            <a:r>
              <a:rPr lang="en-US" u="sng" spc="-9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(LLMs)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10</a:t>
            </a:r>
            <a:r>
              <a:rPr lang="en-US" u="sng" spc="-1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Biggest</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Limitations</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of</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Large</a:t>
            </a:r>
            <a:r>
              <a:rPr lang="en-US" u="sng" spc="-2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Language</a:t>
            </a:r>
            <a:r>
              <a:rPr lang="en-US" u="sng" spc="-4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4"/>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The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Strengths</a:t>
            </a:r>
            <a:r>
              <a:rPr lang="en-US" u="sng" spc="-45"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and</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Limitations of</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Large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Language</a:t>
            </a:r>
            <a:r>
              <a:rPr lang="en-US" u="sng" spc="-3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Assessing</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the</a:t>
            </a:r>
            <a:r>
              <a:rPr lang="en-US" u="sng" spc="-4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Strengths</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and</a:t>
            </a:r>
            <a:r>
              <a:rPr lang="en-US" u="sng" spc="-2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Weaknesses</a:t>
            </a:r>
            <a:r>
              <a:rPr lang="en-US" u="sng" spc="-6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of</a:t>
            </a:r>
            <a:r>
              <a:rPr lang="en-US" u="sng" spc="-2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Large</a:t>
            </a:r>
            <a:r>
              <a:rPr lang="en-US" u="sng" spc="-4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Language</a:t>
            </a:r>
            <a:r>
              <a:rPr lang="en-US" u="sng" spc="-5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Models</a:t>
            </a:r>
            <a:endParaRPr lang="en-US" u="sng" spc="-10" dirty="0">
              <a:solidFill>
                <a:schemeClr val="bg1"/>
              </a:solidFill>
              <a:uFill>
                <a:solidFill>
                  <a:srgbClr val="009FDB"/>
                </a:solidFill>
              </a:uFill>
              <a:latin typeface="Verdana"/>
              <a:cs typeface="Verdana"/>
            </a:endParaRPr>
          </a:p>
          <a:p>
            <a:pPr marL="354965" indent="-342265">
              <a:lnSpc>
                <a:spcPct val="100000"/>
              </a:lnSpc>
              <a:spcBef>
                <a:spcPts val="480"/>
              </a:spcBef>
              <a:buClr>
                <a:srgbClr val="009CDB"/>
              </a:buClr>
              <a:buChar char="•"/>
              <a:tabLst>
                <a:tab pos="354965" algn="l"/>
              </a:tabLst>
            </a:pPr>
            <a:r>
              <a:rPr lang="en-GB" dirty="0" err="1">
                <a:solidFill>
                  <a:schemeClr val="bg1"/>
                </a:solidFill>
                <a:latin typeface="Verdana" panose="020B0604030504040204" pitchFamily="34" charset="0"/>
                <a:ea typeface="Verdana" panose="020B0604030504040204" pitchFamily="34" charset="0"/>
              </a:rPr>
              <a:t>Github</a:t>
            </a:r>
            <a:r>
              <a:rPr lang="en-GB" dirty="0">
                <a:solidFill>
                  <a:schemeClr val="bg1"/>
                </a:solidFill>
                <a:latin typeface="Verdana" panose="020B0604030504040204" pitchFamily="34" charset="0"/>
                <a:ea typeface="Verdana" panose="020B0604030504040204" pitchFamily="34" charset="0"/>
              </a:rPr>
              <a:t> Repository: </a:t>
            </a:r>
            <a:r>
              <a:rPr lang="en-GB"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https://github.com/claudio1975/Medium-blog/tree/master/Sequence_Sentiment_Classification</a:t>
            </a:r>
            <a:endParaRPr lang="en-GB" dirty="0">
              <a:solidFill>
                <a:schemeClr val="bg1"/>
              </a:solidFill>
              <a:latin typeface="Verdana" panose="020B0604030504040204" pitchFamily="34" charset="0"/>
              <a:ea typeface="Verdana" panose="020B0604030504040204" pitchFamily="34" charset="0"/>
            </a:endParaRPr>
          </a:p>
          <a:p>
            <a:pPr marL="354965" indent="-342265">
              <a:lnSpc>
                <a:spcPct val="100000"/>
              </a:lnSpc>
              <a:spcBef>
                <a:spcPts val="480"/>
              </a:spcBef>
              <a:buClr>
                <a:srgbClr val="009CDB"/>
              </a:buClr>
              <a:buChar char="•"/>
              <a:tabLst>
                <a:tab pos="354965" algn="l"/>
              </a:tabLst>
            </a:pPr>
            <a:r>
              <a:rPr lang="en-GB" dirty="0">
                <a:solidFill>
                  <a:schemeClr val="bg1"/>
                </a:solidFill>
                <a:latin typeface="Verdana" panose="020B0604030504040204" pitchFamily="34" charset="0"/>
                <a:ea typeface="Verdana" panose="020B0604030504040204" pitchFamily="34" charset="0"/>
              </a:rPr>
              <a:t>https://www.kaggle.com/datasets/kazanova/sentiment140</a:t>
            </a: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19432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1E2C8B00-4CDA-DE22-12BF-9BA646BDB9F5}"/>
              </a:ext>
            </a:extLst>
          </p:cNvPr>
          <p:cNvSpPr txBox="1"/>
          <p:nvPr/>
        </p:nvSpPr>
        <p:spPr>
          <a:xfrm>
            <a:off x="6367461" y="728664"/>
            <a:ext cx="4984813" cy="3157080"/>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latin typeface="+mj-lt"/>
                <a:ea typeface="+mj-ea"/>
                <a:cs typeface="+mj-cs"/>
              </a:rPr>
              <a:t>Assignment</a:t>
            </a:r>
          </a:p>
        </p:txBody>
      </p:sp>
      <p:pic>
        <p:nvPicPr>
          <p:cNvPr id="6" name="Picture 5" descr="Primo piano di becher con soluzioni su un ripiano in un laboratorio">
            <a:extLst>
              <a:ext uri="{FF2B5EF4-FFF2-40B4-BE49-F238E27FC236}">
                <a16:creationId xmlns:a16="http://schemas.microsoft.com/office/drawing/2014/main" id="{559735DF-77B6-1C37-E048-8692921592C7}"/>
              </a:ext>
            </a:extLst>
          </p:cNvPr>
          <p:cNvPicPr>
            <a:picLocks noChangeAspect="1"/>
          </p:cNvPicPr>
          <p:nvPr/>
        </p:nvPicPr>
        <p:blipFill>
          <a:blip r:embed="rId2"/>
          <a:srcRect r="41547" b="-1"/>
          <a:stretch>
            <a:fillRect/>
          </a:stretch>
        </p:blipFill>
        <p:spPr>
          <a:xfrm>
            <a:off x="1" y="10"/>
            <a:ext cx="6005512" cy="6857990"/>
          </a:xfrm>
          <a:prstGeom prst="rect">
            <a:avLst/>
          </a:prstGeom>
        </p:spPr>
      </p:pic>
    </p:spTree>
    <p:extLst>
      <p:ext uri="{BB962C8B-B14F-4D97-AF65-F5344CB8AC3E}">
        <p14:creationId xmlns:p14="http://schemas.microsoft.com/office/powerpoint/2010/main" val="436500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E5022EB-4254-497F-E33D-5ABE6940887E}"/>
              </a:ext>
            </a:extLst>
          </p:cNvPr>
          <p:cNvSpPr txBox="1"/>
          <p:nvPr/>
        </p:nvSpPr>
        <p:spPr>
          <a:xfrm>
            <a:off x="8153400" y="964808"/>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Hourly Energy Consumption</a:t>
            </a:r>
          </a:p>
          <a:p>
            <a:pPr>
              <a:lnSpc>
                <a:spcPct val="90000"/>
              </a:lnSpc>
              <a:spcBef>
                <a:spcPct val="0"/>
              </a:spcBef>
              <a:spcAft>
                <a:spcPts val="600"/>
              </a:spcAft>
            </a:pPr>
            <a:endParaRPr lang="en-US" sz="3200" dirty="0">
              <a:latin typeface="+mj-lt"/>
              <a:ea typeface="+mj-ea"/>
              <a:cs typeface="+mj-cs"/>
            </a:endParaRPr>
          </a:p>
        </p:txBody>
      </p:sp>
      <p:pic>
        <p:nvPicPr>
          <p:cNvPr id="7" name="Picture 6" descr="Palazzo degli uffici con grafici azionari sovrapposti">
            <a:extLst>
              <a:ext uri="{FF2B5EF4-FFF2-40B4-BE49-F238E27FC236}">
                <a16:creationId xmlns:a16="http://schemas.microsoft.com/office/drawing/2014/main" id="{AC32A338-F020-42FC-CBC8-713BEB393DB6}"/>
              </a:ext>
            </a:extLst>
          </p:cNvPr>
          <p:cNvPicPr>
            <a:picLocks noChangeAspect="1"/>
          </p:cNvPicPr>
          <p:nvPr/>
        </p:nvPicPr>
        <p:blipFill>
          <a:blip r:embed="rId2"/>
          <a:srcRect l="26570"/>
          <a:stretch>
            <a:fillRect/>
          </a:stretch>
        </p:blipFill>
        <p:spPr>
          <a:xfrm>
            <a:off x="-9886" y="10"/>
            <a:ext cx="7572605" cy="68579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F4BB0FBD-1144-D875-7407-23394BFA70BE}"/>
              </a:ext>
            </a:extLst>
          </p:cNvPr>
          <p:cNvSpPr txBox="1"/>
          <p:nvPr/>
        </p:nvSpPr>
        <p:spPr>
          <a:xfrm>
            <a:off x="7979229" y="2035630"/>
            <a:ext cx="3897085" cy="437605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Hourly energy consumption data provides a detailed view of how electricity use changes throughout the day. Instead of relying on daily or monthly totals, hourly measurements reveal patterns tied to human activity, equipment cycles, weather conditions, and operational processes. </a:t>
            </a:r>
          </a:p>
          <a:p>
            <a:pPr indent="-228600">
              <a:lnSpc>
                <a:spcPct val="90000"/>
              </a:lnSpc>
              <a:spcAft>
                <a:spcPts val="600"/>
              </a:spcAft>
              <a:buFont typeface="Arial" panose="020B0604020202020204" pitchFamily="34" charset="0"/>
              <a:buChar char="•"/>
            </a:pPr>
            <a:r>
              <a:rPr lang="en-US" sz="1400" dirty="0"/>
              <a:t>Many modern applications, such as demand forecasting, real-time grid balancing, energy-aware automation, and cost-optimization strategies, require understanding how energy use fluctuates at the hourly level. By doing so, organizations can design control systems, reduce operational costs, and support smarter, more resilient energy management across a wide range of use cases.</a:t>
            </a:r>
          </a:p>
          <a:p>
            <a:pPr indent="-228600">
              <a:lnSpc>
                <a:spcPct val="90000"/>
              </a:lnSpc>
              <a:spcAft>
                <a:spcPts val="600"/>
              </a:spcAft>
              <a:buFont typeface="Arial" panose="020B0604020202020204" pitchFamily="34" charset="0"/>
              <a:buChar char="•"/>
            </a:pPr>
            <a:r>
              <a:rPr lang="en-US" sz="1400" dirty="0"/>
              <a:t>The hourly power consumption data is provided by the PJM Interconnection LLC (PJM) website and is expressed in megawatts (MW).</a:t>
            </a:r>
          </a:p>
          <a:p>
            <a:pPr>
              <a:lnSpc>
                <a:spcPct val="90000"/>
              </a:lnSpc>
              <a:spcAft>
                <a:spcPts val="600"/>
              </a:spcAft>
            </a:pPr>
            <a:endParaRPr lang="en-US" sz="1100" dirty="0"/>
          </a:p>
        </p:txBody>
      </p:sp>
    </p:spTree>
    <p:extLst>
      <p:ext uri="{BB962C8B-B14F-4D97-AF65-F5344CB8AC3E}">
        <p14:creationId xmlns:p14="http://schemas.microsoft.com/office/powerpoint/2010/main" val="2033384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956D83-5340-0176-E1B6-E3972E29ECCF}"/>
              </a:ext>
            </a:extLst>
          </p:cNvPr>
          <p:cNvSpPr txBox="1"/>
          <p:nvPr/>
        </p:nvSpPr>
        <p:spPr>
          <a:xfrm>
            <a:off x="391886" y="174171"/>
            <a:ext cx="11310257" cy="6063198"/>
          </a:xfrm>
          <a:prstGeom prst="rect">
            <a:avLst/>
          </a:prstGeom>
          <a:noFill/>
        </p:spPr>
        <p:txBody>
          <a:bodyPr wrap="square" rtlCol="0">
            <a:spAutoFit/>
          </a:bodyPr>
          <a:lstStyle/>
          <a:p>
            <a:r>
              <a:rPr lang="it-IT" sz="3200" b="1" dirty="0"/>
              <a:t>Data</a:t>
            </a:r>
          </a:p>
          <a:p>
            <a:r>
              <a:rPr lang="it-IT" sz="1600" dirty="0"/>
              <a:t>4 time </a:t>
            </a:r>
            <a:r>
              <a:rPr lang="it-IT" sz="1600" dirty="0" err="1"/>
              <a:t>series</a:t>
            </a:r>
            <a:r>
              <a:rPr lang="it-IT" sz="1600" dirty="0"/>
              <a:t> are </a:t>
            </a:r>
            <a:r>
              <a:rPr lang="it-IT" sz="1600" dirty="0" err="1"/>
              <a:t>provided</a:t>
            </a:r>
            <a:r>
              <a:rPr lang="it-IT" sz="1600" dirty="0"/>
              <a:t> and </a:t>
            </a:r>
            <a:r>
              <a:rPr lang="it-IT" sz="1600" dirty="0" err="1"/>
              <a:t>retrieved</a:t>
            </a:r>
            <a:r>
              <a:rPr lang="it-IT" sz="1600" dirty="0"/>
              <a:t> from the </a:t>
            </a:r>
            <a:r>
              <a:rPr lang="it-IT" sz="1600" dirty="0" err="1"/>
              <a:t>Kaggle</a:t>
            </a:r>
            <a:r>
              <a:rPr lang="it-IT" sz="1600" dirty="0"/>
              <a:t> </a:t>
            </a:r>
            <a:r>
              <a:rPr lang="it-IT" sz="1600" dirty="0" err="1"/>
              <a:t>platform</a:t>
            </a:r>
            <a:r>
              <a:rPr lang="it-IT" sz="1600" dirty="0"/>
              <a:t>:</a:t>
            </a:r>
          </a:p>
          <a:p>
            <a:r>
              <a:rPr lang="en-US" sz="1600" dirty="0">
                <a:hlinkClick r:id="rId2"/>
              </a:rPr>
              <a:t>https://www.kaggle.com/datasets/robikscube/hourly-energy-consumption</a:t>
            </a:r>
            <a:endParaRPr lang="en-US" sz="1600" dirty="0"/>
          </a:p>
          <a:p>
            <a:endParaRPr lang="en-US" sz="1400" dirty="0"/>
          </a:p>
          <a:p>
            <a:r>
              <a:rPr lang="en-US" sz="3200" b="1" dirty="0"/>
              <a:t>Task</a:t>
            </a:r>
          </a:p>
          <a:p>
            <a:r>
              <a:rPr lang="en-US" sz="1600" dirty="0"/>
              <a:t>Choose one time series and develop a statistical analysis and forecasting on the Excel spreadsheet. Developing the same process for all time series to provide a global view is a plus. Write a short dissertation of 2-3 pages to link to the spreadsheet, explaining what you achieved, results, and learned.</a:t>
            </a:r>
          </a:p>
          <a:p>
            <a:endParaRPr lang="en-US" sz="1400" dirty="0"/>
          </a:p>
          <a:p>
            <a:r>
              <a:rPr lang="en-US" sz="3200" b="1" dirty="0"/>
              <a:t>Statistical Analysis</a:t>
            </a:r>
          </a:p>
          <a:p>
            <a:r>
              <a:rPr lang="en-US" sz="1600" dirty="0"/>
              <a:t>Build a stationarity analysis by summary statistics (mean, variance, standard deviation, coefficient of variation). Draft useful plots to understand patterns. Mandatory plots are: </a:t>
            </a:r>
            <a:r>
              <a:rPr lang="en-US" sz="1600" dirty="0" err="1"/>
              <a:t>lineplot</a:t>
            </a:r>
            <a:r>
              <a:rPr lang="en-US" sz="1600" dirty="0"/>
              <a:t>, time series decomposition in trend, seasonality, and errors, histogram, and autocorrelation plot.</a:t>
            </a:r>
          </a:p>
          <a:p>
            <a:endParaRPr lang="en-US" sz="1400" dirty="0"/>
          </a:p>
          <a:p>
            <a:r>
              <a:rPr lang="en-US" sz="3200" b="1" dirty="0"/>
              <a:t>Forecasting</a:t>
            </a:r>
          </a:p>
          <a:p>
            <a:r>
              <a:rPr lang="en-US" sz="1600" dirty="0"/>
              <a:t>Split the time series into train and test sets and make predictions with three benchmark approaches: classical naïve with 1-hour lag observation, seasonal naïve with 24-hour lag observations, and a 24-hour moving average. Evaluate the models with graphical line plots on train and test sets, plot residuals, and compare the metrics results of RMSE, MAE, and MAPE.</a:t>
            </a:r>
            <a:endParaRPr lang="en-US" sz="1600" b="1" dirty="0"/>
          </a:p>
          <a:p>
            <a:endParaRPr lang="en-US" sz="1400" dirty="0"/>
          </a:p>
          <a:p>
            <a:endParaRPr lang="en-US" sz="1400" dirty="0"/>
          </a:p>
          <a:p>
            <a:endParaRPr lang="it-IT" sz="1400" b="1" dirty="0"/>
          </a:p>
        </p:txBody>
      </p:sp>
    </p:spTree>
    <p:extLst>
      <p:ext uri="{BB962C8B-B14F-4D97-AF65-F5344CB8AC3E}">
        <p14:creationId xmlns:p14="http://schemas.microsoft.com/office/powerpoint/2010/main" val="539539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D5C8-59C6-A75D-61E9-2973C506A40B}"/>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70CFB452-5198-6275-863E-4F94F79DD0D8}"/>
              </a:ext>
            </a:extLst>
          </p:cNvPr>
          <p:cNvSpPr txBox="1"/>
          <p:nvPr/>
        </p:nvSpPr>
        <p:spPr>
          <a:xfrm>
            <a:off x="391886" y="174171"/>
            <a:ext cx="11310257" cy="2862322"/>
          </a:xfrm>
          <a:prstGeom prst="rect">
            <a:avLst/>
          </a:prstGeom>
          <a:noFill/>
        </p:spPr>
        <p:txBody>
          <a:bodyPr wrap="square" rtlCol="0">
            <a:spAutoFit/>
          </a:bodyPr>
          <a:lstStyle/>
          <a:p>
            <a:pPr algn="ctr"/>
            <a:r>
              <a:rPr lang="en-US" sz="3200" b="1" dirty="0"/>
              <a:t>References</a:t>
            </a:r>
          </a:p>
          <a:p>
            <a:endParaRPr lang="en-US" sz="2000" dirty="0">
              <a:hlinkClick r:id="rId2"/>
            </a:endParaRPr>
          </a:p>
          <a:p>
            <a:r>
              <a:rPr lang="en-US" sz="2000" dirty="0"/>
              <a:t>Data: </a:t>
            </a:r>
            <a:r>
              <a:rPr lang="en-US" sz="2000" dirty="0">
                <a:hlinkClick r:id="rId3"/>
              </a:rPr>
              <a:t>https://github.com/claudio1975/Master_IA_Data_Management/tree/main</a:t>
            </a:r>
            <a:endParaRPr lang="en-US" sz="2000" dirty="0"/>
          </a:p>
          <a:p>
            <a:r>
              <a:rPr lang="en-US" sz="2000" dirty="0">
                <a:hlinkClick r:id="rId4"/>
              </a:rPr>
              <a:t>https://www.kaggle.com/datasets/kazanova/sentiment140</a:t>
            </a:r>
            <a:endParaRPr lang="en-US" sz="2000" dirty="0"/>
          </a:p>
          <a:p>
            <a:r>
              <a:rPr lang="en-US" sz="2000" dirty="0">
                <a:hlinkClick r:id="rId5"/>
              </a:rPr>
              <a:t>https://machinelearningmastery.com/time-series-forecasting-python-mini-course/</a:t>
            </a:r>
            <a:endParaRPr lang="en-US" sz="2000" dirty="0"/>
          </a:p>
          <a:p>
            <a:r>
              <a:rPr lang="en-US" sz="2000" dirty="0">
                <a:hlinkClick r:id="rId6"/>
              </a:rPr>
              <a:t>https://www.uniba.it/it/docenti/leogrande-domenico/attivita-didattica/7Lanalisidelleseriestoriche.pdf</a:t>
            </a:r>
            <a:endParaRPr lang="en-US" sz="2000" dirty="0"/>
          </a:p>
          <a:p>
            <a:endParaRPr lang="en-US" sz="2000" dirty="0"/>
          </a:p>
          <a:p>
            <a:endParaRPr lang="it-IT" sz="1400" b="1" dirty="0"/>
          </a:p>
          <a:p>
            <a:endParaRPr lang="it-IT" sz="1400" b="1" dirty="0"/>
          </a:p>
        </p:txBody>
      </p:sp>
    </p:spTree>
    <p:extLst>
      <p:ext uri="{BB962C8B-B14F-4D97-AF65-F5344CB8AC3E}">
        <p14:creationId xmlns:p14="http://schemas.microsoft.com/office/powerpoint/2010/main" val="159026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1F12F7-E1CF-E4A5-E11E-714CC19E44A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F2D876E-38D7-6D41-0002-10AC77A7AD30}"/>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Why does uncertainty quantification matter?</a:t>
            </a: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3" name="CasellaDiTesto 2">
            <a:extLst>
              <a:ext uri="{FF2B5EF4-FFF2-40B4-BE49-F238E27FC236}">
                <a16:creationId xmlns:a16="http://schemas.microsoft.com/office/drawing/2014/main" id="{8213AD5F-809B-58E1-47A7-1FE843A75064}"/>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Uncertainty quantification is a crucial aspect of predictive modelling. Traditional predictions typically produce a single-point output for a given input because they rely on models that provide only the most likely outcome. These models either cannot capture the full complexity of the real world or are based on incomplete data. </a:t>
            </a:r>
          </a:p>
          <a:p>
            <a:pPr indent="-228600">
              <a:lnSpc>
                <a:spcPct val="90000"/>
              </a:lnSpc>
              <a:spcAft>
                <a:spcPts val="600"/>
              </a:spcAft>
              <a:buFont typeface="Arial" panose="020B0604020202020204" pitchFamily="34" charset="0"/>
              <a:buChar char="•"/>
            </a:pPr>
            <a:r>
              <a:rPr lang="en-US" sz="2000"/>
              <a:t>Uncertainty can be broken into:</a:t>
            </a:r>
          </a:p>
          <a:p>
            <a:pPr marL="457200" indent="-228600">
              <a:lnSpc>
                <a:spcPct val="90000"/>
              </a:lnSpc>
              <a:spcAft>
                <a:spcPts val="600"/>
              </a:spcAft>
              <a:buFont typeface="Arial" panose="020B0604020202020204" pitchFamily="34" charset="0"/>
              <a:buChar char="•"/>
            </a:pPr>
            <a:r>
              <a:rPr lang="en-US" sz="2000" b="1"/>
              <a:t>Aleatoric Uncertainty</a:t>
            </a:r>
            <a:r>
              <a:rPr lang="en-US" sz="2000"/>
              <a:t>. This type of uncertainty arises from inherent randomness in the data. It is also known as statistical or irreducible uncertainty. In machine learning, aleatoric uncertainty can result from noise in the data or measurement errors.</a:t>
            </a:r>
          </a:p>
          <a:p>
            <a:pPr marL="457200" indent="-228600">
              <a:lnSpc>
                <a:spcPct val="90000"/>
              </a:lnSpc>
              <a:spcAft>
                <a:spcPts val="600"/>
              </a:spcAft>
              <a:buFont typeface="Arial" panose="020B0604020202020204" pitchFamily="34" charset="0"/>
              <a:buChar char="•"/>
            </a:pPr>
            <a:r>
              <a:rPr lang="en-US" sz="2000" b="1"/>
              <a:t>Epistemic Uncertainty</a:t>
            </a:r>
            <a:r>
              <a:rPr lang="en-US" sz="2000"/>
              <a:t>. This type of uncertainty arises from a lack of knowledge or information. It is also known as systematic or reducible uncertainty. Epistemic uncertainty can be reduced by gathering more data or improving the model.     </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4562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72CAD6E-460D-1F0B-6B07-AE4E9B93C264}"/>
              </a:ext>
            </a:extLst>
          </p:cNvPr>
          <p:cNvSpPr txBox="1"/>
          <p:nvPr/>
        </p:nvSpPr>
        <p:spPr>
          <a:xfrm>
            <a:off x="544285" y="4158343"/>
            <a:ext cx="10853057" cy="2585323"/>
          </a:xfrm>
          <a:prstGeom prst="rect">
            <a:avLst/>
          </a:prstGeom>
          <a:noFill/>
        </p:spPr>
        <p:txBody>
          <a:bodyPr wrap="square" rtlCol="0">
            <a:spAutoFit/>
          </a:bodyPr>
          <a:lstStyle/>
          <a:p>
            <a:pPr algn="just"/>
            <a:r>
              <a:rPr lang="it-IT" dirty="0" err="1">
                <a:solidFill>
                  <a:schemeClr val="bg1"/>
                </a:solidFill>
                <a:latin typeface="Verdana" panose="020B0604030504040204" pitchFamily="34" charset="0"/>
                <a:ea typeface="Verdana" panose="020B0604030504040204" pitchFamily="34" charset="0"/>
              </a:rPr>
              <a:t>Conformal</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is</a:t>
            </a:r>
            <a:r>
              <a:rPr lang="it-IT" dirty="0">
                <a:solidFill>
                  <a:schemeClr val="bg1"/>
                </a:solidFill>
                <a:latin typeface="Verdana" panose="020B0604030504040204" pitchFamily="34" charset="0"/>
                <a:ea typeface="Verdana" panose="020B0604030504040204" pitchFamily="34" charset="0"/>
              </a:rPr>
              <a:t> a </a:t>
            </a:r>
            <a:r>
              <a:rPr lang="it-IT" dirty="0" err="1">
                <a:solidFill>
                  <a:schemeClr val="bg1"/>
                </a:solidFill>
                <a:latin typeface="Verdana" panose="020B0604030504040204" pitchFamily="34" charset="0"/>
                <a:ea typeface="Verdana" panose="020B0604030504040204" pitchFamily="34" charset="0"/>
              </a:rPr>
              <a:t>powerful</a:t>
            </a:r>
            <a:r>
              <a:rPr lang="it-IT" dirty="0">
                <a:solidFill>
                  <a:schemeClr val="bg1"/>
                </a:solidFill>
                <a:latin typeface="Verdana" panose="020B0604030504040204" pitchFamily="34" charset="0"/>
                <a:ea typeface="Verdana" panose="020B0604030504040204" pitchFamily="34" charset="0"/>
              </a:rPr>
              <a:t> machine learning framework </a:t>
            </a:r>
            <a:r>
              <a:rPr lang="it-IT" dirty="0" err="1">
                <a:solidFill>
                  <a:schemeClr val="bg1"/>
                </a:solidFill>
                <a:latin typeface="Verdana" panose="020B0604030504040204" pitchFamily="34" charset="0"/>
                <a:ea typeface="Verdana" panose="020B0604030504040204" pitchFamily="34" charset="0"/>
              </a:rPr>
              <a:t>used</a:t>
            </a:r>
            <a:r>
              <a:rPr lang="it-IT" dirty="0">
                <a:solidFill>
                  <a:schemeClr val="bg1"/>
                </a:solidFill>
                <a:latin typeface="Verdana" panose="020B0604030504040204" pitchFamily="34" charset="0"/>
                <a:ea typeface="Verdana" panose="020B0604030504040204" pitchFamily="34" charset="0"/>
              </a:rPr>
              <a:t> to </a:t>
            </a:r>
            <a:r>
              <a:rPr lang="it-IT" dirty="0" err="1">
                <a:solidFill>
                  <a:schemeClr val="bg1"/>
                </a:solidFill>
                <a:latin typeface="Verdana" panose="020B0604030504040204" pitchFamily="34" charset="0"/>
                <a:ea typeface="Verdana" panose="020B0604030504040204" pitchFamily="34" charset="0"/>
              </a:rPr>
              <a:t>evaluate</a:t>
            </a:r>
            <a:r>
              <a:rPr lang="it-IT" dirty="0">
                <a:solidFill>
                  <a:schemeClr val="bg1"/>
                </a:solidFill>
                <a:latin typeface="Verdana" panose="020B0604030504040204" pitchFamily="34" charset="0"/>
                <a:ea typeface="Verdana" panose="020B0604030504040204" pitchFamily="34" charset="0"/>
              </a:rPr>
              <a:t> the </a:t>
            </a:r>
            <a:r>
              <a:rPr lang="it-IT" dirty="0" err="1">
                <a:solidFill>
                  <a:schemeClr val="bg1"/>
                </a:solidFill>
                <a:latin typeface="Verdana" panose="020B0604030504040204" pitchFamily="34" charset="0"/>
                <a:ea typeface="Verdana" panose="020B0604030504040204" pitchFamily="34" charset="0"/>
              </a:rPr>
              <a:t>uncertainty</a:t>
            </a:r>
            <a:r>
              <a:rPr lang="it-IT" dirty="0">
                <a:solidFill>
                  <a:schemeClr val="bg1"/>
                </a:solidFill>
                <a:latin typeface="Verdana" panose="020B0604030504040204" pitchFamily="34" charset="0"/>
                <a:ea typeface="Verdana" panose="020B0604030504040204" pitchFamily="34" charset="0"/>
              </a:rPr>
              <a:t> of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It</a:t>
            </a:r>
            <a:r>
              <a:rPr lang="it-IT" dirty="0">
                <a:solidFill>
                  <a:schemeClr val="bg1"/>
                </a:solidFill>
                <a:latin typeface="Verdana" panose="020B0604030504040204" pitchFamily="34" charset="0"/>
                <a:ea typeface="Verdana" panose="020B0604030504040204" pitchFamily="34" charset="0"/>
              </a:rPr>
              <a:t> turns point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into</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sets/</a:t>
            </a:r>
            <a:r>
              <a:rPr lang="it-IT" dirty="0" err="1">
                <a:solidFill>
                  <a:schemeClr val="bg1"/>
                </a:solidFill>
                <a:latin typeface="Verdana" panose="020B0604030504040204" pitchFamily="34" charset="0"/>
                <a:ea typeface="Verdana" panose="020B0604030504040204" pitchFamily="34" charset="0"/>
              </a:rPr>
              <a:t>intervals</a:t>
            </a:r>
            <a:r>
              <a:rPr lang="it-IT" dirty="0">
                <a:solidFill>
                  <a:schemeClr val="bg1"/>
                </a:solidFill>
                <a:latin typeface="Verdana" panose="020B0604030504040204" pitchFamily="34" charset="0"/>
                <a:ea typeface="Verdana" panose="020B0604030504040204" pitchFamily="34" charset="0"/>
              </a:rPr>
              <a:t>.</a:t>
            </a:r>
          </a:p>
          <a:p>
            <a:pPr algn="just"/>
            <a:endParaRPr lang="it-IT" dirty="0">
              <a:solidFill>
                <a:schemeClr val="bg1"/>
              </a:solidFill>
              <a:latin typeface="Verdana" panose="020B0604030504040204" pitchFamily="34" charset="0"/>
              <a:ea typeface="Verdana" panose="020B0604030504040204" pitchFamily="34" charset="0"/>
            </a:endParaRPr>
          </a:p>
          <a:p>
            <a:pPr algn="just"/>
            <a:r>
              <a:rPr lang="en-US" dirty="0">
                <a:solidFill>
                  <a:schemeClr val="bg1"/>
                </a:solidFill>
                <a:latin typeface="Verdana" panose="020B0604030504040204" pitchFamily="34" charset="0"/>
                <a:ea typeface="Verdana" panose="020B0604030504040204" pitchFamily="34" charset="0"/>
              </a:rPr>
              <a:t>Some advantages of using conformal prediction for uncertainty quantification:</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distribution-free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guaranteed coverage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model-agnostic;</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easy implementation</a:t>
            </a:r>
          </a:p>
          <a:p>
            <a:endParaRPr lang="it-IT" dirty="0">
              <a:solidFill>
                <a:schemeClr val="bg1"/>
              </a:solidFill>
            </a:endParaRPr>
          </a:p>
        </p:txBody>
      </p:sp>
      <p:sp>
        <p:nvSpPr>
          <p:cNvPr id="3" name="CasellaDiTesto 2">
            <a:extLst>
              <a:ext uri="{FF2B5EF4-FFF2-40B4-BE49-F238E27FC236}">
                <a16:creationId xmlns:a16="http://schemas.microsoft.com/office/drawing/2014/main" id="{091E506C-E68E-A59E-7A72-C08766A422E0}"/>
              </a:ext>
            </a:extLst>
          </p:cNvPr>
          <p:cNvSpPr txBox="1"/>
          <p:nvPr/>
        </p:nvSpPr>
        <p:spPr>
          <a:xfrm>
            <a:off x="870857" y="348343"/>
            <a:ext cx="9046029" cy="861774"/>
          </a:xfrm>
          <a:prstGeom prst="rect">
            <a:avLst/>
          </a:prstGeom>
          <a:noFill/>
        </p:spPr>
        <p:txBody>
          <a:bodyPr wrap="square" rtlCol="0">
            <a:spAutoFit/>
          </a:bodyPr>
          <a:lstStyle/>
          <a:p>
            <a:pPr algn="ctr"/>
            <a:r>
              <a:rPr lang="de-DE" sz="3200" b="1">
                <a:solidFill>
                  <a:schemeClr val="bg1"/>
                </a:solidFill>
                <a:latin typeface="Verdana" panose="020B0604030504040204" pitchFamily="34" charset="0"/>
                <a:ea typeface="Verdana" panose="020B0604030504040204" pitchFamily="34" charset="0"/>
              </a:rPr>
              <a:t>Why Conformal Prediction ?</a:t>
            </a:r>
          </a:p>
          <a:p>
            <a:endParaRPr lang="it-IT" dirty="0"/>
          </a:p>
        </p:txBody>
      </p:sp>
      <p:graphicFrame>
        <p:nvGraphicFramePr>
          <p:cNvPr id="4" name="Segnaposto contenuto 1">
            <a:extLst>
              <a:ext uri="{FF2B5EF4-FFF2-40B4-BE49-F238E27FC236}">
                <a16:creationId xmlns:a16="http://schemas.microsoft.com/office/drawing/2014/main" id="{40EF711D-96E3-1FCD-70DD-A494878B6795}"/>
              </a:ext>
            </a:extLst>
          </p:cNvPr>
          <p:cNvGraphicFramePr>
            <a:graphicFrameLocks/>
          </p:cNvGraphicFramePr>
          <p:nvPr>
            <p:extLst>
              <p:ext uri="{D42A27DB-BD31-4B8C-83A1-F6EECF244321}">
                <p14:modId xmlns:p14="http://schemas.microsoft.com/office/powerpoint/2010/main" val="2683865918"/>
              </p:ext>
            </p:extLst>
          </p:nvPr>
        </p:nvGraphicFramePr>
        <p:xfrm>
          <a:off x="3035660" y="1556927"/>
          <a:ext cx="6120680" cy="207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0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testo 2">
            <a:extLst>
              <a:ext uri="{FF2B5EF4-FFF2-40B4-BE49-F238E27FC236}">
                <a16:creationId xmlns:a16="http://schemas.microsoft.com/office/drawing/2014/main" id="{5A076FBB-91C9-4945-2296-5003492E29F1}"/>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000" b="1" kern="1200">
                <a:solidFill>
                  <a:srgbClr val="FFFFFF"/>
                </a:solidFill>
                <a:latin typeface="+mj-lt"/>
                <a:ea typeface="+mj-ea"/>
                <a:cs typeface="+mj-cs"/>
              </a:rPr>
              <a:t>Conformal Prediction Properties</a:t>
            </a:r>
          </a:p>
        </p:txBody>
      </p:sp>
      <p:graphicFrame>
        <p:nvGraphicFramePr>
          <p:cNvPr id="5" name="Segnaposto contenuto 4">
            <a:extLst>
              <a:ext uri="{FF2B5EF4-FFF2-40B4-BE49-F238E27FC236}">
                <a16:creationId xmlns:a16="http://schemas.microsoft.com/office/drawing/2014/main" id="{56FE91E6-05CF-6453-14B7-B8E5829923C6}"/>
              </a:ext>
            </a:extLst>
          </p:cNvPr>
          <p:cNvGraphicFramePr>
            <a:graphicFrameLocks/>
          </p:cNvGraphicFramePr>
          <p:nvPr>
            <p:extLst>
              <p:ext uri="{D42A27DB-BD31-4B8C-83A1-F6EECF244321}">
                <p14:modId xmlns:p14="http://schemas.microsoft.com/office/powerpoint/2010/main" val="20382441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503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2322</TotalTime>
  <Words>5036</Words>
  <Application>Microsoft Office PowerPoint</Application>
  <PresentationFormat>Widescreen</PresentationFormat>
  <Paragraphs>604</Paragraphs>
  <Slides>67</Slides>
  <Notes>10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67</vt:i4>
      </vt:variant>
    </vt:vector>
  </HeadingPairs>
  <TitlesOfParts>
    <vt:vector size="79" baseType="lpstr">
      <vt:lpstr>Aptos</vt:lpstr>
      <vt:lpstr>Aptos Display</vt:lpstr>
      <vt:lpstr>Arial</vt:lpstr>
      <vt:lpstr>Berlin Sans FB Demi</vt:lpstr>
      <vt:lpstr>Calibri</vt:lpstr>
      <vt:lpstr>Cambria Math</vt:lpstr>
      <vt:lpstr>Google Sans Text</vt:lpstr>
      <vt:lpstr>Overlock</vt:lpstr>
      <vt:lpstr>Times New Roman</vt:lpstr>
      <vt:lpstr>Verdana</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US Injuries Flood Prediction with Large Language Models Data Augmentation</vt:lpstr>
      <vt:lpstr>  Motivations: Earth’s Changing Climate is the new challenge of this century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Sequence Sentiment Classification with Large Language Models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claudio giancaterino</dc:creator>
  <cp:lastModifiedBy>claudio giancaterino</cp:lastModifiedBy>
  <cp:revision>45</cp:revision>
  <dcterms:created xsi:type="dcterms:W3CDTF">2025-06-14T17:21:46Z</dcterms:created>
  <dcterms:modified xsi:type="dcterms:W3CDTF">2025-11-22T06:06:27Z</dcterms:modified>
</cp:coreProperties>
</file>